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media/image9.jpg" ContentType="image/jpg"/>
  <Override PartName="/ppt/media/image12.jpg" ContentType="image/jpg"/>
  <Override PartName="/ppt/media/image13.jpg" ContentType="image/jpg"/>
  <Override PartName="/ppt/media/image15.jpg" ContentType="image/jpg"/>
  <Override PartName="/ppt/media/image59.jpg" ContentType="image/jpg"/>
  <Override PartName="/ppt/media/image60.jpg" ContentType="image/jpg"/>
  <Override PartName="/ppt/media/image73.jpg" ContentType="image/jpg"/>
  <Override PartName="/ppt/media/image115.jpg" ContentType="image/jpg"/>
  <Override PartName="/ppt/media/image126.jpg" ContentType="image/jpg"/>
  <Override PartName="/ppt/media/image127.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3"/>
  </p:notesMasterIdLst>
  <p:sldIdLst>
    <p:sldId id="1031" r:id="rId2"/>
    <p:sldId id="1915" r:id="rId3"/>
    <p:sldId id="2034" r:id="rId4"/>
    <p:sldId id="2147472294" r:id="rId5"/>
    <p:sldId id="2042" r:id="rId6"/>
    <p:sldId id="2147472295" r:id="rId7"/>
    <p:sldId id="2147472357" r:id="rId8"/>
    <p:sldId id="2147472342" r:id="rId9"/>
    <p:sldId id="2147472343" r:id="rId10"/>
    <p:sldId id="1036" r:id="rId11"/>
    <p:sldId id="2147472233" r:id="rId12"/>
    <p:sldId id="2147472234" r:id="rId13"/>
    <p:sldId id="2147472270" r:id="rId14"/>
    <p:sldId id="2147472235" r:id="rId15"/>
    <p:sldId id="2147472271" r:id="rId16"/>
    <p:sldId id="2147472236" r:id="rId17"/>
    <p:sldId id="2147472237" r:id="rId18"/>
    <p:sldId id="2147472272" r:id="rId19"/>
    <p:sldId id="2147472238" r:id="rId20"/>
    <p:sldId id="2147472273" r:id="rId21"/>
    <p:sldId id="2147472239" r:id="rId22"/>
    <p:sldId id="2147472274" r:id="rId23"/>
    <p:sldId id="2147472240" r:id="rId24"/>
    <p:sldId id="2147472275" r:id="rId25"/>
    <p:sldId id="2147472241" r:id="rId26"/>
    <p:sldId id="2147472276" r:id="rId27"/>
    <p:sldId id="2147472242" r:id="rId28"/>
    <p:sldId id="2147472243" r:id="rId29"/>
    <p:sldId id="2147472277" r:id="rId30"/>
    <p:sldId id="2147472244" r:id="rId31"/>
    <p:sldId id="2147472278" r:id="rId32"/>
    <p:sldId id="2147472245" r:id="rId33"/>
    <p:sldId id="2147472279" r:id="rId34"/>
    <p:sldId id="2147472246" r:id="rId35"/>
    <p:sldId id="2147472247" r:id="rId36"/>
    <p:sldId id="2147472280" r:id="rId37"/>
    <p:sldId id="2147472281" r:id="rId38"/>
    <p:sldId id="2147472249" r:id="rId39"/>
    <p:sldId id="2147472282" r:id="rId40"/>
    <p:sldId id="2147472251" r:id="rId41"/>
    <p:sldId id="2147472252" r:id="rId42"/>
    <p:sldId id="2147472253" r:id="rId43"/>
    <p:sldId id="2147472254" r:id="rId44"/>
    <p:sldId id="2147472285" r:id="rId45"/>
    <p:sldId id="2147472255" r:id="rId46"/>
    <p:sldId id="2147472286" r:id="rId47"/>
    <p:sldId id="2147472256" r:id="rId48"/>
    <p:sldId id="2147472257" r:id="rId49"/>
    <p:sldId id="2147472258" r:id="rId50"/>
    <p:sldId id="2147472283" r:id="rId51"/>
    <p:sldId id="2147472284" r:id="rId52"/>
    <p:sldId id="2147472260" r:id="rId53"/>
    <p:sldId id="2147472261" r:id="rId54"/>
    <p:sldId id="2004" r:id="rId55"/>
    <p:sldId id="2005" r:id="rId56"/>
    <p:sldId id="2039" r:id="rId57"/>
    <p:sldId id="2147472298" r:id="rId58"/>
    <p:sldId id="2147472299" r:id="rId59"/>
    <p:sldId id="2147472300" r:id="rId60"/>
    <p:sldId id="2147472301" r:id="rId61"/>
    <p:sldId id="2147472316" r:id="rId62"/>
    <p:sldId id="2147472317" r:id="rId63"/>
    <p:sldId id="2147472318" r:id="rId64"/>
    <p:sldId id="2147472308" r:id="rId65"/>
    <p:sldId id="2147472311" r:id="rId66"/>
    <p:sldId id="2147472319" r:id="rId67"/>
    <p:sldId id="2147472320" r:id="rId68"/>
    <p:sldId id="2147472321" r:id="rId69"/>
    <p:sldId id="2147472322" r:id="rId70"/>
    <p:sldId id="2147472323" r:id="rId71"/>
    <p:sldId id="2147472307" r:id="rId72"/>
    <p:sldId id="2147472312" r:id="rId73"/>
    <p:sldId id="2147472324" r:id="rId74"/>
    <p:sldId id="2147472326" r:id="rId75"/>
    <p:sldId id="2147472334" r:id="rId76"/>
    <p:sldId id="2147472349" r:id="rId77"/>
    <p:sldId id="2147472348" r:id="rId78"/>
    <p:sldId id="2147472358" r:id="rId79"/>
    <p:sldId id="2147472347" r:id="rId80"/>
    <p:sldId id="2147472327" r:id="rId81"/>
    <p:sldId id="2147472373" r:id="rId82"/>
    <p:sldId id="2147472328" r:id="rId83"/>
    <p:sldId id="2147472344" r:id="rId84"/>
    <p:sldId id="2147472345" r:id="rId85"/>
    <p:sldId id="2147472331" r:id="rId86"/>
    <p:sldId id="2147472350" r:id="rId87"/>
    <p:sldId id="2147472351" r:id="rId88"/>
    <p:sldId id="2147472352" r:id="rId89"/>
    <p:sldId id="2147472353" r:id="rId90"/>
    <p:sldId id="2147472354" r:id="rId91"/>
    <p:sldId id="2147472346" r:id="rId92"/>
    <p:sldId id="2147472336" r:id="rId93"/>
    <p:sldId id="2147472337" r:id="rId94"/>
    <p:sldId id="2147472338" r:id="rId95"/>
    <p:sldId id="2147472339" r:id="rId96"/>
    <p:sldId id="2147472340" r:id="rId97"/>
    <p:sldId id="2147472374" r:id="rId98"/>
    <p:sldId id="2147472306" r:id="rId99"/>
    <p:sldId id="2147472376" r:id="rId100"/>
    <p:sldId id="2147472377" r:id="rId101"/>
    <p:sldId id="2147472378" r:id="rId102"/>
    <p:sldId id="2147472380" r:id="rId103"/>
    <p:sldId id="2147472379" r:id="rId104"/>
    <p:sldId id="2147472381" r:id="rId105"/>
    <p:sldId id="2147472382" r:id="rId106"/>
    <p:sldId id="2147472383" r:id="rId107"/>
    <p:sldId id="2147472384" r:id="rId108"/>
    <p:sldId id="2147472385" r:id="rId109"/>
    <p:sldId id="2147472386" r:id="rId110"/>
    <p:sldId id="2147472387" r:id="rId111"/>
    <p:sldId id="2147472388" r:id="rId112"/>
    <p:sldId id="2147472391" r:id="rId113"/>
    <p:sldId id="2147472390" r:id="rId114"/>
    <p:sldId id="2147472392" r:id="rId115"/>
    <p:sldId id="2147472302" r:id="rId116"/>
    <p:sldId id="2147472303" r:id="rId117"/>
    <p:sldId id="2147472355" r:id="rId118"/>
    <p:sldId id="2147472314" r:id="rId119"/>
    <p:sldId id="2147472356" r:id="rId120"/>
    <p:sldId id="2147472393" r:id="rId121"/>
    <p:sldId id="2147472394" r:id="rId122"/>
    <p:sldId id="2147472297" r:id="rId123"/>
    <p:sldId id="2147472395" r:id="rId124"/>
    <p:sldId id="2147472405" r:id="rId125"/>
    <p:sldId id="2147472406" r:id="rId126"/>
    <p:sldId id="1855" r:id="rId127"/>
    <p:sldId id="2147472407" r:id="rId128"/>
    <p:sldId id="2147472396" r:id="rId129"/>
    <p:sldId id="2147472397" r:id="rId130"/>
    <p:sldId id="2147472398" r:id="rId131"/>
    <p:sldId id="2147472399" r:id="rId132"/>
    <p:sldId id="2147472400" r:id="rId133"/>
    <p:sldId id="2147472401" r:id="rId134"/>
    <p:sldId id="2147472402" r:id="rId135"/>
    <p:sldId id="2147472403" r:id="rId136"/>
    <p:sldId id="2147472408" r:id="rId137"/>
    <p:sldId id="2147472409" r:id="rId138"/>
    <p:sldId id="2147472410" r:id="rId139"/>
    <p:sldId id="2147472411" r:id="rId140"/>
    <p:sldId id="2147472412" r:id="rId141"/>
    <p:sldId id="2147472439" r:id="rId142"/>
    <p:sldId id="2147472413" r:id="rId143"/>
    <p:sldId id="2147472414" r:id="rId144"/>
    <p:sldId id="2147472416" r:id="rId145"/>
    <p:sldId id="2147472415" r:id="rId146"/>
    <p:sldId id="2147472440" r:id="rId147"/>
    <p:sldId id="2147472452" r:id="rId148"/>
    <p:sldId id="2147472441" r:id="rId149"/>
    <p:sldId id="2147472453" r:id="rId150"/>
    <p:sldId id="2147472445" r:id="rId151"/>
    <p:sldId id="2147472454" r:id="rId152"/>
    <p:sldId id="2147472447" r:id="rId153"/>
    <p:sldId id="2147472448" r:id="rId154"/>
    <p:sldId id="2147472449" r:id="rId155"/>
    <p:sldId id="2147472455" r:id="rId156"/>
    <p:sldId id="1676" r:id="rId157"/>
    <p:sldId id="1677" r:id="rId158"/>
    <p:sldId id="1679" r:id="rId159"/>
    <p:sldId id="1680" r:id="rId160"/>
    <p:sldId id="1513" r:id="rId161"/>
    <p:sldId id="1514" r:id="rId162"/>
    <p:sldId id="1515" r:id="rId163"/>
    <p:sldId id="1523" r:id="rId164"/>
    <p:sldId id="1524" r:id="rId165"/>
    <p:sldId id="1525" r:id="rId166"/>
    <p:sldId id="1526" r:id="rId167"/>
    <p:sldId id="1527" r:id="rId168"/>
    <p:sldId id="1517" r:id="rId169"/>
    <p:sldId id="1691" r:id="rId170"/>
    <p:sldId id="1519" r:id="rId171"/>
    <p:sldId id="1692" r:id="rId172"/>
    <p:sldId id="1693" r:id="rId173"/>
    <p:sldId id="1694" r:id="rId174"/>
    <p:sldId id="1695" r:id="rId175"/>
    <p:sldId id="1696" r:id="rId176"/>
    <p:sldId id="1516" r:id="rId177"/>
    <p:sldId id="1535" r:id="rId178"/>
    <p:sldId id="1698" r:id="rId179"/>
    <p:sldId id="1699" r:id="rId180"/>
    <p:sldId id="1700" r:id="rId181"/>
    <p:sldId id="1701" r:id="rId182"/>
    <p:sldId id="1702" r:id="rId183"/>
    <p:sldId id="1521" r:id="rId184"/>
    <p:sldId id="2147472417" r:id="rId185"/>
    <p:sldId id="2147472456" r:id="rId186"/>
    <p:sldId id="2147472450" r:id="rId187"/>
    <p:sldId id="2147472451" r:id="rId188"/>
    <p:sldId id="2147472457" r:id="rId189"/>
    <p:sldId id="2147472458" r:id="rId190"/>
    <p:sldId id="2147472459" r:id="rId191"/>
    <p:sldId id="2147472461" r:id="rId192"/>
    <p:sldId id="2147472418" r:id="rId193"/>
    <p:sldId id="2147472438" r:id="rId194"/>
    <p:sldId id="2147472462" r:id="rId195"/>
    <p:sldId id="2147472463" r:id="rId196"/>
    <p:sldId id="2147472464" r:id="rId197"/>
    <p:sldId id="2147472465" r:id="rId198"/>
    <p:sldId id="2147472466" r:id="rId199"/>
    <p:sldId id="2147472419" r:id="rId200"/>
    <p:sldId id="2147472467" r:id="rId201"/>
    <p:sldId id="2147472468" r:id="rId202"/>
    <p:sldId id="2147472469" r:id="rId203"/>
    <p:sldId id="2147472470" r:id="rId204"/>
    <p:sldId id="2147472472" r:id="rId205"/>
    <p:sldId id="2147472471" r:id="rId206"/>
    <p:sldId id="2147472420" r:id="rId207"/>
    <p:sldId id="2147472473" r:id="rId208"/>
    <p:sldId id="2147472474" r:id="rId209"/>
    <p:sldId id="2147472475" r:id="rId210"/>
    <p:sldId id="2147472476" r:id="rId211"/>
    <p:sldId id="2147472421" r:id="rId212"/>
  </p:sldIdLst>
  <p:sldSz cx="12192000" cy="6858000"/>
  <p:notesSz cx="6858000" cy="9144000"/>
  <p:embeddedFontLst>
    <p:embeddedFont>
      <p:font typeface="Calibri" panose="020F0502020204030204" pitchFamily="34" charset="0"/>
      <p:regular r:id="rId214"/>
      <p:bold r:id="rId215"/>
      <p:italic r:id="rId216"/>
      <p:boldItalic r:id="rId217"/>
    </p:embeddedFont>
    <p:embeddedFont>
      <p:font typeface="Cambria Math" panose="02040503050406030204" pitchFamily="18" charset="0"/>
      <p:regular r:id="rId218"/>
    </p:embeddedFont>
    <p:embeddedFont>
      <p:font typeface="Libre Franklin" pitchFamily="2" charset="0"/>
      <p:regular r:id="rId219"/>
      <p:bold r:id="rId220"/>
      <p:italic r:id="rId221"/>
      <p:boldItalic r:id="rId222"/>
    </p:embeddedFont>
    <p:embeddedFont>
      <p:font typeface="Microsoft Sans Serif" panose="020B0604020202020204" pitchFamily="34" charset="0"/>
      <p:regular r:id="rId223"/>
    </p:embeddedFont>
    <p:embeddedFont>
      <p:font typeface="Microsoft YaHei" panose="020B0503020204020204" pitchFamily="34" charset="-122"/>
      <p:regular r:id="rId224"/>
      <p:bold r:id="rId225"/>
    </p:embeddedFont>
    <p:embeddedFont>
      <p:font typeface="Noto Sans Symbols" panose="020B0604020202020204" charset="0"/>
      <p:regular r:id="rId226"/>
      <p:bold r:id="rId227"/>
      <p:italic r:id="rId228"/>
      <p:boldItalic r:id="rId2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0" roundtripDataSignature="AMtx7miW9Woo3fcGF6jBp+O7oEAbnb4pb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en saada" initials="" lastIdx="19" clrIdx="0"/>
  <p:cmAuthor id="2" name="Alessandra Capurro" initials="" lastIdx="2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17" autoAdjust="0"/>
    <p:restoredTop sz="94249" autoAdjust="0"/>
  </p:normalViewPr>
  <p:slideViewPr>
    <p:cSldViewPr snapToGrid="0">
      <p:cViewPr varScale="1">
        <p:scale>
          <a:sx n="63" d="100"/>
          <a:sy n="63" d="100"/>
        </p:scale>
        <p:origin x="55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font" Target="fonts/font13.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font" Target="fonts/font3.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font" Target="fonts/font14.fntdata"/><Relationship Id="rId201" Type="http://schemas.openxmlformats.org/officeDocument/2006/relationships/slide" Target="slides/slide200.xml"/><Relationship Id="rId222" Type="http://schemas.openxmlformats.org/officeDocument/2006/relationships/font" Target="fonts/font9.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font" Target="fonts/font4.fntdata"/><Relationship Id="rId39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font" Target="fonts/font10.fntdata"/><Relationship Id="rId228" Type="http://schemas.openxmlformats.org/officeDocument/2006/relationships/font" Target="fonts/font15.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9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notesMaster" Target="notesMasters/notesMaster1.xml"/><Relationship Id="rId218" Type="http://schemas.openxmlformats.org/officeDocument/2006/relationships/font" Target="fonts/font5.fntdata"/><Relationship Id="rId390" Type="http://customschemas.google.com/relationships/presentationmetadata" Target="meta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font" Target="fonts/font16.fntdata"/><Relationship Id="rId19" Type="http://schemas.openxmlformats.org/officeDocument/2006/relationships/slide" Target="slides/slide18.xml"/><Relationship Id="rId224" Type="http://schemas.openxmlformats.org/officeDocument/2006/relationships/font" Target="fonts/font11.fntdata"/><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font" Target="fonts/font6.fntdata"/><Relationship Id="rId391" Type="http://schemas.openxmlformats.org/officeDocument/2006/relationships/commentAuthors" Target="commentAuthors.xml"/><Relationship Id="rId3" Type="http://schemas.openxmlformats.org/officeDocument/2006/relationships/slide" Target="slides/slide2.xml"/><Relationship Id="rId214" Type="http://schemas.openxmlformats.org/officeDocument/2006/relationships/font" Target="fonts/font1.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font" Target="fonts/font7.fntdata"/><Relationship Id="rId225" Type="http://schemas.openxmlformats.org/officeDocument/2006/relationships/font" Target="fonts/font12.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font" Target="fonts/font2.fntdata"/><Relationship Id="rId392"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font" Target="fonts/font8.fntdata"/><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93" Type="http://schemas.openxmlformats.org/officeDocument/2006/relationships/viewProps" Target="viewProps.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CH"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e de titre">
  <p:cSld name="Diapositive de titre">
    <p:spTree>
      <p:nvGrpSpPr>
        <p:cNvPr id="1" name="Shape 16"/>
        <p:cNvGrpSpPr/>
        <p:nvPr/>
      </p:nvGrpSpPr>
      <p:grpSpPr>
        <a:xfrm>
          <a:off x="0" y="0"/>
          <a:ext cx="0" cy="0"/>
          <a:chOff x="0" y="0"/>
          <a:chExt cx="0" cy="0"/>
        </a:xfrm>
      </p:grpSpPr>
      <p:pic>
        <p:nvPicPr>
          <p:cNvPr id="17" name="Google Shape;17;p36"/>
          <p:cNvPicPr preferRelativeResize="0"/>
          <p:nvPr/>
        </p:nvPicPr>
        <p:blipFill rotWithShape="1">
          <a:blip r:embed="rId2">
            <a:alphaModFix/>
          </a:blip>
          <a:srcRect l="5597" r="5597"/>
          <a:stretch/>
        </p:blipFill>
        <p:spPr>
          <a:xfrm>
            <a:off x="1775885" y="0"/>
            <a:ext cx="10416116" cy="6597651"/>
          </a:xfrm>
          <a:prstGeom prst="rect">
            <a:avLst/>
          </a:prstGeom>
          <a:noFill/>
          <a:ln>
            <a:noFill/>
          </a:ln>
        </p:spPr>
      </p:pic>
      <p:sp>
        <p:nvSpPr>
          <p:cNvPr id="18" name="Google Shape;18;p36"/>
          <p:cNvSpPr>
            <a:spLocks noGrp="1"/>
          </p:cNvSpPr>
          <p:nvPr>
            <p:ph type="pic" idx="2"/>
          </p:nvPr>
        </p:nvSpPr>
        <p:spPr>
          <a:xfrm>
            <a:off x="1775885" y="0"/>
            <a:ext cx="10416116" cy="6597651"/>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36"/>
          <p:cNvSpPr txBox="1">
            <a:spLocks noGrp="1"/>
          </p:cNvSpPr>
          <p:nvPr>
            <p:ph type="ctrTitle"/>
          </p:nvPr>
        </p:nvSpPr>
        <p:spPr>
          <a:xfrm>
            <a:off x="8540752" y="1048714"/>
            <a:ext cx="3651249" cy="3117849"/>
          </a:xfrm>
          <a:prstGeom prst="rect">
            <a:avLst/>
          </a:prstGeom>
          <a:solidFill>
            <a:schemeClr val="accent1"/>
          </a:solidFill>
          <a:ln>
            <a:noFill/>
          </a:ln>
        </p:spPr>
        <p:txBody>
          <a:bodyPr spcFirstLastPara="1" wrap="square" lIns="216000" tIns="0" rIns="72000" bIns="46800" anchor="ctr" anchorCtr="0">
            <a:normAutofit/>
          </a:bodyPr>
          <a:lstStyle>
            <a:lvl1pPr lvl="0" algn="l">
              <a:lnSpc>
                <a:spcPct val="90000"/>
              </a:lnSpc>
              <a:spcBef>
                <a:spcPts val="0"/>
              </a:spcBef>
              <a:spcAft>
                <a:spcPts val="0"/>
              </a:spcAft>
              <a:buClr>
                <a:schemeClr val="lt1"/>
              </a:buClr>
              <a:buSzPts val="4800"/>
              <a:buFont typeface="Libre Franklin"/>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6"/>
          <p:cNvSpPr txBox="1">
            <a:spLocks noGrp="1"/>
          </p:cNvSpPr>
          <p:nvPr>
            <p:ph type="subTitle" idx="1"/>
          </p:nvPr>
        </p:nvSpPr>
        <p:spPr>
          <a:xfrm>
            <a:off x="6102351" y="4166563"/>
            <a:ext cx="2438400" cy="2091267"/>
          </a:xfrm>
          <a:prstGeom prst="rect">
            <a:avLst/>
          </a:prstGeom>
          <a:solidFill>
            <a:schemeClr val="dk1"/>
          </a:solidFill>
          <a:ln>
            <a:noFill/>
          </a:ln>
        </p:spPr>
        <p:txBody>
          <a:bodyPr spcFirstLastPara="1" wrap="square" lIns="90000" tIns="45700" rIns="91425" bIns="45700" anchor="ctr" anchorCtr="0">
            <a:normAutofit/>
          </a:bodyPr>
          <a:lstStyle>
            <a:lvl1pPr lvl="0" algn="ctr">
              <a:lnSpc>
                <a:spcPct val="90000"/>
              </a:lnSpc>
              <a:spcBef>
                <a:spcPts val="1000"/>
              </a:spcBef>
              <a:spcAft>
                <a:spcPts val="0"/>
              </a:spcAft>
              <a:buSzPts val="1440"/>
              <a:buNone/>
              <a:defRPr sz="16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Clr>
                <a:schemeClr val="dk1"/>
              </a:buClr>
              <a:buSzPts val="162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1" name="Google Shape;21;p36"/>
          <p:cNvPicPr preferRelativeResize="0"/>
          <p:nvPr/>
        </p:nvPicPr>
        <p:blipFill rotWithShape="1">
          <a:blip r:embed="rId3">
            <a:alphaModFix/>
          </a:blip>
          <a:srcRect/>
          <a:stretch/>
        </p:blipFill>
        <p:spPr>
          <a:xfrm>
            <a:off x="110197" y="107045"/>
            <a:ext cx="1567068" cy="678207"/>
          </a:xfrm>
          <a:prstGeom prst="rect">
            <a:avLst/>
          </a:prstGeom>
          <a:noFill/>
          <a:ln>
            <a:noFill/>
          </a:ln>
        </p:spPr>
      </p:pic>
      <p:sp>
        <p:nvSpPr>
          <p:cNvPr id="22" name="Google Shape;22;p36"/>
          <p:cNvSpPr txBox="1">
            <a:spLocks noGrp="1"/>
          </p:cNvSpPr>
          <p:nvPr>
            <p:ph type="body" idx="3"/>
          </p:nvPr>
        </p:nvSpPr>
        <p:spPr>
          <a:xfrm>
            <a:off x="8534400" y="6244168"/>
            <a:ext cx="2438400" cy="613833"/>
          </a:xfrm>
          <a:prstGeom prst="rect">
            <a:avLst/>
          </a:prstGeom>
          <a:solidFill>
            <a:schemeClr val="lt1"/>
          </a:solidFill>
          <a:ln>
            <a:noFill/>
          </a:ln>
        </p:spPr>
        <p:txBody>
          <a:bodyPr spcFirstLastPara="1" wrap="square" lIns="90000" tIns="45700" rIns="91425" bIns="45700" anchor="ctr" anchorCtr="0">
            <a:noAutofit/>
          </a:bodyPr>
          <a:lstStyle>
            <a:lvl1pPr marL="457200" lvl="0" indent="-228600" algn="ctr">
              <a:lnSpc>
                <a:spcPct val="90000"/>
              </a:lnSpc>
              <a:spcBef>
                <a:spcPts val="1000"/>
              </a:spcBef>
              <a:spcAft>
                <a:spcPts val="0"/>
              </a:spcAft>
              <a:buSzPts val="1320"/>
              <a:buNone/>
              <a:defRPr sz="1467"/>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 name="Google Shape;23;p36"/>
          <p:cNvPicPr preferRelativeResize="0"/>
          <p:nvPr/>
        </p:nvPicPr>
        <p:blipFill rotWithShape="1">
          <a:blip r:embed="rId4">
            <a:alphaModFix/>
          </a:blip>
          <a:srcRect/>
          <a:stretch/>
        </p:blipFill>
        <p:spPr>
          <a:xfrm>
            <a:off x="174675" y="6390510"/>
            <a:ext cx="770371" cy="321145"/>
          </a:xfrm>
          <a:prstGeom prst="rect">
            <a:avLst/>
          </a:prstGeom>
          <a:noFill/>
          <a:ln>
            <a:noFill/>
          </a:ln>
        </p:spPr>
      </p:pic>
      <p:sp>
        <p:nvSpPr>
          <p:cNvPr id="2" name="hlSlideMaster.Diapositive de titreHeader" descr=".">
            <a:extLst>
              <a:ext uri="{FF2B5EF4-FFF2-40B4-BE49-F238E27FC236}">
                <a16:creationId xmlns:a16="http://schemas.microsoft.com/office/drawing/2014/main" id="{3F5709BE-2107-4F73-AF34-2B49C2D5BED6}"/>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Diapositive de titreFooter" descr=".">
            <a:extLst>
              <a:ext uri="{FF2B5EF4-FFF2-40B4-BE49-F238E27FC236}">
                <a16:creationId xmlns:a16="http://schemas.microsoft.com/office/drawing/2014/main" id="{4B219294-1AE2-4B89-A65B-8C63B88A8BEF}"/>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4" orient="horz" pos="123">
          <p15:clr>
            <a:srgbClr val="FBAE40"/>
          </p15:clr>
        </p15:guide>
        <p15:guide id="5" orient="horz" pos="3117">
          <p15:clr>
            <a:srgbClr val="FBAE40"/>
          </p15:clr>
        </p15:guide>
        <p15:guide id="6" pos="8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bg1"/>
                </a:solidFill>
                <a:latin typeface="Microsoft YaHei"/>
                <a:cs typeface="Microsoft YaHe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4/8/2025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969492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24"/>
        <p:cNvGrpSpPr/>
        <p:nvPr/>
      </p:nvGrpSpPr>
      <p:grpSpPr>
        <a:xfrm>
          <a:off x="0" y="0"/>
          <a:ext cx="0" cy="0"/>
          <a:chOff x="0" y="0"/>
          <a:chExt cx="0" cy="0"/>
        </a:xfrm>
      </p:grpSpPr>
      <p:sp>
        <p:nvSpPr>
          <p:cNvPr id="25" name="Google Shape;25;p42"/>
          <p:cNvSpPr txBox="1">
            <a:spLocks noGrp="1"/>
          </p:cNvSpPr>
          <p:nvPr>
            <p:ph type="body" idx="1"/>
          </p:nvPr>
        </p:nvSpPr>
        <p:spPr>
          <a:xfrm>
            <a:off x="1206501" y="2084917"/>
            <a:ext cx="10301817" cy="4515696"/>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2"/>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2"/>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8" name="Google Shape;28;p42"/>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2"/>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2" name="hlSlideMaster.Titre et contenuHeader" descr=".">
            <a:extLst>
              <a:ext uri="{FF2B5EF4-FFF2-40B4-BE49-F238E27FC236}">
                <a16:creationId xmlns:a16="http://schemas.microsoft.com/office/drawing/2014/main" id="{1E03F362-4031-4F1D-91FF-8170E34C0587}"/>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Titre et contenuFooter" descr=".">
            <a:extLst>
              <a:ext uri="{FF2B5EF4-FFF2-40B4-BE49-F238E27FC236}">
                <a16:creationId xmlns:a16="http://schemas.microsoft.com/office/drawing/2014/main" id="{7DFCA36A-795E-4CBB-A938-EF85DBEEADBA}"/>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1_Diapositive de titre">
  <p:cSld name="1_Diapositive de titre">
    <p:spTree>
      <p:nvGrpSpPr>
        <p:cNvPr id="1" name="Shape 43"/>
        <p:cNvGrpSpPr/>
        <p:nvPr/>
      </p:nvGrpSpPr>
      <p:grpSpPr>
        <a:xfrm>
          <a:off x="0" y="0"/>
          <a:ext cx="0" cy="0"/>
          <a:chOff x="0" y="0"/>
          <a:chExt cx="0" cy="0"/>
        </a:xfrm>
      </p:grpSpPr>
      <p:sp>
        <p:nvSpPr>
          <p:cNvPr id="44" name="Google Shape;44;p49"/>
          <p:cNvSpPr>
            <a:spLocks noGrp="1"/>
          </p:cNvSpPr>
          <p:nvPr>
            <p:ph type="pic" idx="2"/>
          </p:nvPr>
        </p:nvSpPr>
        <p:spPr>
          <a:xfrm>
            <a:off x="1775885" y="613251"/>
            <a:ext cx="10416116" cy="6244749"/>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 name="Google Shape;45;p49"/>
          <p:cNvSpPr txBox="1">
            <a:spLocks noGrp="1"/>
          </p:cNvSpPr>
          <p:nvPr>
            <p:ph type="ctrTitle"/>
          </p:nvPr>
        </p:nvSpPr>
        <p:spPr>
          <a:xfrm>
            <a:off x="8540752" y="1048714"/>
            <a:ext cx="3651249" cy="3117849"/>
          </a:xfrm>
          <a:prstGeom prst="rect">
            <a:avLst/>
          </a:prstGeom>
          <a:solidFill>
            <a:schemeClr val="accent1"/>
          </a:solidFill>
          <a:ln>
            <a:noFill/>
          </a:ln>
        </p:spPr>
        <p:txBody>
          <a:bodyPr spcFirstLastPara="1" wrap="square" lIns="216000" tIns="0" rIns="72000" bIns="46800" anchor="ctr" anchorCtr="0">
            <a:normAutofit/>
          </a:bodyPr>
          <a:lstStyle>
            <a:lvl1pPr lvl="0" algn="l">
              <a:lnSpc>
                <a:spcPct val="90000"/>
              </a:lnSpc>
              <a:spcBef>
                <a:spcPts val="0"/>
              </a:spcBef>
              <a:spcAft>
                <a:spcPts val="0"/>
              </a:spcAft>
              <a:buClr>
                <a:schemeClr val="lt1"/>
              </a:buClr>
              <a:buSzPts val="4800"/>
              <a:buFont typeface="Libre Franklin"/>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9"/>
          <p:cNvSpPr txBox="1">
            <a:spLocks noGrp="1"/>
          </p:cNvSpPr>
          <p:nvPr>
            <p:ph type="subTitle" idx="1"/>
          </p:nvPr>
        </p:nvSpPr>
        <p:spPr>
          <a:xfrm>
            <a:off x="6102351" y="4166563"/>
            <a:ext cx="2438400" cy="2091267"/>
          </a:xfrm>
          <a:prstGeom prst="rect">
            <a:avLst/>
          </a:prstGeom>
          <a:solidFill>
            <a:schemeClr val="dk1"/>
          </a:solidFill>
          <a:ln>
            <a:noFill/>
          </a:ln>
        </p:spPr>
        <p:txBody>
          <a:bodyPr spcFirstLastPara="1" wrap="square" lIns="90000" tIns="45700" rIns="91425" bIns="45700" anchor="ctr" anchorCtr="0">
            <a:normAutofit/>
          </a:bodyPr>
          <a:lstStyle>
            <a:lvl1pPr lvl="0" algn="ctr">
              <a:lnSpc>
                <a:spcPct val="90000"/>
              </a:lnSpc>
              <a:spcBef>
                <a:spcPts val="1000"/>
              </a:spcBef>
              <a:spcAft>
                <a:spcPts val="0"/>
              </a:spcAft>
              <a:buSzPts val="1440"/>
              <a:buNone/>
              <a:defRPr sz="16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Clr>
                <a:schemeClr val="dk1"/>
              </a:buClr>
              <a:buSzPts val="162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7" name="Google Shape;47;p49"/>
          <p:cNvPicPr preferRelativeResize="0"/>
          <p:nvPr/>
        </p:nvPicPr>
        <p:blipFill rotWithShape="1">
          <a:blip r:embed="rId2">
            <a:alphaModFix/>
          </a:blip>
          <a:srcRect/>
          <a:stretch/>
        </p:blipFill>
        <p:spPr>
          <a:xfrm>
            <a:off x="110197" y="107045"/>
            <a:ext cx="1567068" cy="678207"/>
          </a:xfrm>
          <a:prstGeom prst="rect">
            <a:avLst/>
          </a:prstGeom>
          <a:noFill/>
          <a:ln>
            <a:noFill/>
          </a:ln>
        </p:spPr>
      </p:pic>
      <p:sp>
        <p:nvSpPr>
          <p:cNvPr id="48" name="Google Shape;48;p49"/>
          <p:cNvSpPr txBox="1">
            <a:spLocks noGrp="1"/>
          </p:cNvSpPr>
          <p:nvPr>
            <p:ph type="body" idx="3"/>
          </p:nvPr>
        </p:nvSpPr>
        <p:spPr>
          <a:xfrm>
            <a:off x="8534400" y="6244168"/>
            <a:ext cx="2438400" cy="613833"/>
          </a:xfrm>
          <a:prstGeom prst="rect">
            <a:avLst/>
          </a:prstGeom>
          <a:solidFill>
            <a:schemeClr val="lt1"/>
          </a:solidFill>
          <a:ln>
            <a:noFill/>
          </a:ln>
        </p:spPr>
        <p:txBody>
          <a:bodyPr spcFirstLastPara="1" wrap="square" lIns="90000" tIns="45700" rIns="91425" bIns="45700" anchor="ctr" anchorCtr="0">
            <a:noAutofit/>
          </a:bodyPr>
          <a:lstStyle>
            <a:lvl1pPr marL="457200" lvl="0" indent="-228600" algn="ctr">
              <a:lnSpc>
                <a:spcPct val="90000"/>
              </a:lnSpc>
              <a:spcBef>
                <a:spcPts val="1000"/>
              </a:spcBef>
              <a:spcAft>
                <a:spcPts val="0"/>
              </a:spcAft>
              <a:buSzPts val="1320"/>
              <a:buNone/>
              <a:defRPr sz="1467"/>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9" name="Google Shape;49;p49"/>
          <p:cNvPicPr preferRelativeResize="0"/>
          <p:nvPr/>
        </p:nvPicPr>
        <p:blipFill rotWithShape="1">
          <a:blip r:embed="rId3">
            <a:alphaModFix/>
          </a:blip>
          <a:srcRect/>
          <a:stretch/>
        </p:blipFill>
        <p:spPr>
          <a:xfrm>
            <a:off x="174675" y="6390510"/>
            <a:ext cx="770371" cy="321145"/>
          </a:xfrm>
          <a:prstGeom prst="rect">
            <a:avLst/>
          </a:prstGeom>
          <a:noFill/>
          <a:ln>
            <a:noFill/>
          </a:ln>
        </p:spPr>
      </p:pic>
      <p:sp>
        <p:nvSpPr>
          <p:cNvPr id="2" name="hlSlideMaster.1_Diapositive de titreHeader" descr=".">
            <a:extLst>
              <a:ext uri="{FF2B5EF4-FFF2-40B4-BE49-F238E27FC236}">
                <a16:creationId xmlns:a16="http://schemas.microsoft.com/office/drawing/2014/main" id="{2A80964E-047E-4DEF-A1E2-36000280BB5D}"/>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1_Diapositive de titreFooter" descr=".">
            <a:extLst>
              <a:ext uri="{FF2B5EF4-FFF2-40B4-BE49-F238E27FC236}">
                <a16:creationId xmlns:a16="http://schemas.microsoft.com/office/drawing/2014/main" id="{1CED6516-78AB-4A0E-BF08-05696DBDFC31}"/>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4" orient="horz" pos="123">
          <p15:clr>
            <a:srgbClr val="FBAE40"/>
          </p15:clr>
        </p15:guide>
        <p15:guide id="5" orient="horz" pos="3117">
          <p15:clr>
            <a:srgbClr val="FBAE40"/>
          </p15:clr>
        </p15:guide>
        <p15:guide id="6" pos="83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de section">
  <p:cSld name="Titre de section">
    <p:spTree>
      <p:nvGrpSpPr>
        <p:cNvPr id="1" name="Shape 50"/>
        <p:cNvGrpSpPr/>
        <p:nvPr/>
      </p:nvGrpSpPr>
      <p:grpSpPr>
        <a:xfrm>
          <a:off x="0" y="0"/>
          <a:ext cx="0" cy="0"/>
          <a:chOff x="0" y="0"/>
          <a:chExt cx="0" cy="0"/>
        </a:xfrm>
      </p:grpSpPr>
      <p:sp>
        <p:nvSpPr>
          <p:cNvPr id="51" name="Google Shape;51;p50"/>
          <p:cNvSpPr/>
          <p:nvPr/>
        </p:nvSpPr>
        <p:spPr>
          <a:xfrm>
            <a:off x="609600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52" name="Google Shape;52;p50"/>
          <p:cNvSpPr txBox="1">
            <a:spLocks noGrp="1"/>
          </p:cNvSpPr>
          <p:nvPr>
            <p:ph type="title"/>
          </p:nvPr>
        </p:nvSpPr>
        <p:spPr>
          <a:xfrm>
            <a:off x="6096000" y="1037168"/>
            <a:ext cx="5411893" cy="2391833"/>
          </a:xfrm>
          <a:prstGeom prst="rect">
            <a:avLst/>
          </a:prstGeom>
          <a:noFill/>
          <a:ln>
            <a:noFill/>
          </a:ln>
        </p:spPr>
        <p:txBody>
          <a:bodyPr spcFirstLastPara="1" wrap="square" lIns="180000" tIns="0" rIns="72000" bIns="46800" anchor="ctr" anchorCtr="0">
            <a:normAutofit/>
          </a:bodyPr>
          <a:lstStyle>
            <a:lvl1pPr lvl="0" algn="l">
              <a:lnSpc>
                <a:spcPct val="90000"/>
              </a:lnSpc>
              <a:spcBef>
                <a:spcPts val="0"/>
              </a:spcBef>
              <a:spcAft>
                <a:spcPts val="0"/>
              </a:spcAft>
              <a:buClr>
                <a:schemeClr val="lt1"/>
              </a:buClr>
              <a:buSzPts val="4267"/>
              <a:buFont typeface="Libre Franklin"/>
              <a:buNone/>
              <a:defRPr sz="4267">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0"/>
          <p:cNvSpPr txBox="1">
            <a:spLocks noGrp="1"/>
          </p:cNvSpPr>
          <p:nvPr>
            <p:ph type="body" idx="1"/>
          </p:nvPr>
        </p:nvSpPr>
        <p:spPr>
          <a:xfrm>
            <a:off x="6096000" y="3429000"/>
            <a:ext cx="5411893" cy="2875344"/>
          </a:xfrm>
          <a:prstGeom prst="rect">
            <a:avLst/>
          </a:prstGeom>
          <a:noFill/>
          <a:ln>
            <a:noFill/>
          </a:ln>
        </p:spPr>
        <p:txBody>
          <a:bodyPr spcFirstLastPara="1" wrap="square" lIns="180000" tIns="45700" rIns="91425" bIns="45700" anchor="t" anchorCtr="0">
            <a:normAutofit/>
          </a:bodyPr>
          <a:lstStyle>
            <a:lvl1pPr marL="457200" lvl="0" indent="-228600" algn="l">
              <a:lnSpc>
                <a:spcPct val="90000"/>
              </a:lnSpc>
              <a:spcBef>
                <a:spcPts val="1000"/>
              </a:spcBef>
              <a:spcAft>
                <a:spcPts val="0"/>
              </a:spcAft>
              <a:buSzPts val="2160"/>
              <a:buNone/>
              <a:defRPr sz="2400">
                <a:solidFill>
                  <a:schemeClr val="lt1"/>
                </a:solidFill>
              </a:defRPr>
            </a:lvl1pPr>
            <a:lvl2pPr marL="914400" lvl="1" indent="-228600" algn="l">
              <a:lnSpc>
                <a:spcPct val="90000"/>
              </a:lnSpc>
              <a:spcBef>
                <a:spcPts val="500"/>
              </a:spcBef>
              <a:spcAft>
                <a:spcPts val="0"/>
              </a:spcAft>
              <a:buSzPts val="2000"/>
              <a:buNone/>
              <a:defRPr sz="2000">
                <a:solidFill>
                  <a:srgbClr val="918F8F"/>
                </a:solidFill>
              </a:defRPr>
            </a:lvl2pPr>
            <a:lvl3pPr marL="1371600" lvl="2" indent="-228600" algn="l">
              <a:lnSpc>
                <a:spcPct val="90000"/>
              </a:lnSpc>
              <a:spcBef>
                <a:spcPts val="500"/>
              </a:spcBef>
              <a:spcAft>
                <a:spcPts val="0"/>
              </a:spcAft>
              <a:buClr>
                <a:srgbClr val="918F8F"/>
              </a:buClr>
              <a:buSzPts val="1620"/>
              <a:buNone/>
              <a:defRPr sz="1800">
                <a:solidFill>
                  <a:srgbClr val="918F8F"/>
                </a:solidFill>
              </a:defRPr>
            </a:lvl3pPr>
            <a:lvl4pPr marL="1828800" lvl="3" indent="-228600" algn="l">
              <a:lnSpc>
                <a:spcPct val="90000"/>
              </a:lnSpc>
              <a:spcBef>
                <a:spcPts val="500"/>
              </a:spcBef>
              <a:spcAft>
                <a:spcPts val="0"/>
              </a:spcAft>
              <a:buClr>
                <a:srgbClr val="918F8F"/>
              </a:buClr>
              <a:buSzPts val="1600"/>
              <a:buNone/>
              <a:defRPr sz="1600">
                <a:solidFill>
                  <a:srgbClr val="918F8F"/>
                </a:solidFill>
              </a:defRPr>
            </a:lvl4pPr>
            <a:lvl5pPr marL="2286000" lvl="4" indent="-228600" algn="l">
              <a:lnSpc>
                <a:spcPct val="90000"/>
              </a:lnSpc>
              <a:spcBef>
                <a:spcPts val="500"/>
              </a:spcBef>
              <a:spcAft>
                <a:spcPts val="0"/>
              </a:spcAft>
              <a:buClr>
                <a:srgbClr val="918F8F"/>
              </a:buClr>
              <a:buSzPts val="1600"/>
              <a:buNone/>
              <a:defRPr sz="1600">
                <a:solidFill>
                  <a:srgbClr val="918F8F"/>
                </a:solidFill>
              </a:defRPr>
            </a:lvl5pPr>
            <a:lvl6pPr marL="2743200" lvl="5" indent="-228600" algn="l">
              <a:lnSpc>
                <a:spcPct val="90000"/>
              </a:lnSpc>
              <a:spcBef>
                <a:spcPts val="500"/>
              </a:spcBef>
              <a:spcAft>
                <a:spcPts val="0"/>
              </a:spcAft>
              <a:buClr>
                <a:srgbClr val="918F8F"/>
              </a:buClr>
              <a:buSzPts val="1600"/>
              <a:buNone/>
              <a:defRPr sz="1600">
                <a:solidFill>
                  <a:srgbClr val="918F8F"/>
                </a:solidFill>
              </a:defRPr>
            </a:lvl6pPr>
            <a:lvl7pPr marL="3200400" lvl="6" indent="-228600" algn="l">
              <a:lnSpc>
                <a:spcPct val="90000"/>
              </a:lnSpc>
              <a:spcBef>
                <a:spcPts val="500"/>
              </a:spcBef>
              <a:spcAft>
                <a:spcPts val="0"/>
              </a:spcAft>
              <a:buClr>
                <a:srgbClr val="918F8F"/>
              </a:buClr>
              <a:buSzPts val="1600"/>
              <a:buNone/>
              <a:defRPr sz="1600">
                <a:solidFill>
                  <a:srgbClr val="918F8F"/>
                </a:solidFill>
              </a:defRPr>
            </a:lvl7pPr>
            <a:lvl8pPr marL="3657600" lvl="7" indent="-228600" algn="l">
              <a:lnSpc>
                <a:spcPct val="90000"/>
              </a:lnSpc>
              <a:spcBef>
                <a:spcPts val="500"/>
              </a:spcBef>
              <a:spcAft>
                <a:spcPts val="0"/>
              </a:spcAft>
              <a:buClr>
                <a:srgbClr val="918F8F"/>
              </a:buClr>
              <a:buSzPts val="1600"/>
              <a:buNone/>
              <a:defRPr sz="1600">
                <a:solidFill>
                  <a:srgbClr val="918F8F"/>
                </a:solidFill>
              </a:defRPr>
            </a:lvl8pPr>
            <a:lvl9pPr marL="4114800" lvl="8" indent="-228600" algn="l">
              <a:lnSpc>
                <a:spcPct val="90000"/>
              </a:lnSpc>
              <a:spcBef>
                <a:spcPts val="500"/>
              </a:spcBef>
              <a:spcAft>
                <a:spcPts val="0"/>
              </a:spcAft>
              <a:buClr>
                <a:srgbClr val="918F8F"/>
              </a:buClr>
              <a:buSzPts val="1600"/>
              <a:buNone/>
              <a:defRPr sz="1600">
                <a:solidFill>
                  <a:srgbClr val="918F8F"/>
                </a:solidFill>
              </a:defRPr>
            </a:lvl9pPr>
          </a:lstStyle>
          <a:p>
            <a:endParaRPr/>
          </a:p>
        </p:txBody>
      </p:sp>
      <p:sp>
        <p:nvSpPr>
          <p:cNvPr id="54" name="Google Shape;54;p50"/>
          <p:cNvSpPr>
            <a:spLocks noGrp="1"/>
          </p:cNvSpPr>
          <p:nvPr>
            <p:ph type="pic" idx="2"/>
          </p:nvPr>
        </p:nvSpPr>
        <p:spPr>
          <a:xfrm>
            <a:off x="1206501" y="0"/>
            <a:ext cx="4889500" cy="6858000"/>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5" name="Google Shape;55;p50"/>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6" name="Google Shape;56;p50"/>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0"/>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2" name="hlSlideMaster.Titre de sectionHeader" descr=".">
            <a:extLst>
              <a:ext uri="{FF2B5EF4-FFF2-40B4-BE49-F238E27FC236}">
                <a16:creationId xmlns:a16="http://schemas.microsoft.com/office/drawing/2014/main" id="{4BDC503F-B147-4E7C-9E8D-7B7DC55EEBAE}"/>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Titre de sectionFooter" descr=".">
            <a:extLst>
              <a:ext uri="{FF2B5EF4-FFF2-40B4-BE49-F238E27FC236}">
                <a16:creationId xmlns:a16="http://schemas.microsoft.com/office/drawing/2014/main" id="{F6E7DB05-BC11-400E-915E-5D40A17638EB}"/>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re et contenu">
  <p:cSld name="2_Titre et contenu">
    <p:spTree>
      <p:nvGrpSpPr>
        <p:cNvPr id="1" name="Shape 66"/>
        <p:cNvGrpSpPr/>
        <p:nvPr/>
      </p:nvGrpSpPr>
      <p:grpSpPr>
        <a:xfrm>
          <a:off x="0" y="0"/>
          <a:ext cx="0" cy="0"/>
          <a:chOff x="0" y="0"/>
          <a:chExt cx="0" cy="0"/>
        </a:xfrm>
      </p:grpSpPr>
      <p:sp>
        <p:nvSpPr>
          <p:cNvPr id="67" name="Google Shape;67;p54"/>
          <p:cNvSpPr>
            <a:spLocks noGrp="1"/>
          </p:cNvSpPr>
          <p:nvPr>
            <p:ph type="pic" idx="2"/>
          </p:nvPr>
        </p:nvSpPr>
        <p:spPr>
          <a:xfrm>
            <a:off x="1206500" y="0"/>
            <a:ext cx="4193117" cy="6858000"/>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8" name="Google Shape;68;p54"/>
          <p:cNvSpPr txBox="1">
            <a:spLocks noGrp="1"/>
          </p:cNvSpPr>
          <p:nvPr>
            <p:ph type="body" idx="1"/>
          </p:nvPr>
        </p:nvSpPr>
        <p:spPr>
          <a:xfrm>
            <a:off x="5399194" y="2084917"/>
            <a:ext cx="6108700" cy="4515696"/>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54"/>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0" name="Google Shape;70;p54"/>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54"/>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72" name="Google Shape;72;p54"/>
          <p:cNvSpPr txBox="1">
            <a:spLocks noGrp="1"/>
          </p:cNvSpPr>
          <p:nvPr>
            <p:ph type="title"/>
          </p:nvPr>
        </p:nvSpPr>
        <p:spPr>
          <a:xfrm>
            <a:off x="1206502" y="174710"/>
            <a:ext cx="4192693"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 name="hlSlideMaster.2_Titre et contenuHeader" descr=".">
            <a:extLst>
              <a:ext uri="{FF2B5EF4-FFF2-40B4-BE49-F238E27FC236}">
                <a16:creationId xmlns:a16="http://schemas.microsoft.com/office/drawing/2014/main" id="{F1A5410D-ED25-4BFD-817D-C39B40F01BC0}"/>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2_Titre et contenuFooter" descr=".">
            <a:extLst>
              <a:ext uri="{FF2B5EF4-FFF2-40B4-BE49-F238E27FC236}">
                <a16:creationId xmlns:a16="http://schemas.microsoft.com/office/drawing/2014/main" id="{CFAAFB5A-0208-4159-A6B5-0B2EFF176743}"/>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re et contenu">
  <p:cSld name="3_Titre et contenu">
    <p:spTree>
      <p:nvGrpSpPr>
        <p:cNvPr id="1" name="Shape 73"/>
        <p:cNvGrpSpPr/>
        <p:nvPr/>
      </p:nvGrpSpPr>
      <p:grpSpPr>
        <a:xfrm>
          <a:off x="0" y="0"/>
          <a:ext cx="0" cy="0"/>
          <a:chOff x="0" y="0"/>
          <a:chExt cx="0" cy="0"/>
        </a:xfrm>
      </p:grpSpPr>
      <p:sp>
        <p:nvSpPr>
          <p:cNvPr id="74" name="Google Shape;74;p56"/>
          <p:cNvSpPr>
            <a:spLocks noGrp="1"/>
          </p:cNvSpPr>
          <p:nvPr>
            <p:ph type="pic" idx="2"/>
          </p:nvPr>
        </p:nvSpPr>
        <p:spPr>
          <a:xfrm>
            <a:off x="1206500" y="2084917"/>
            <a:ext cx="4193117" cy="4773083"/>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 name="Google Shape;75;p56"/>
          <p:cNvSpPr txBox="1">
            <a:spLocks noGrp="1"/>
          </p:cNvSpPr>
          <p:nvPr>
            <p:ph type="body" idx="1"/>
          </p:nvPr>
        </p:nvSpPr>
        <p:spPr>
          <a:xfrm>
            <a:off x="5399194" y="2084917"/>
            <a:ext cx="6108700" cy="4515696"/>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56"/>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6"/>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8" name="Google Shape;78;p56"/>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6"/>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2" name="hlSlideMaster.3_Titre et contenuHeader" descr=".">
            <a:extLst>
              <a:ext uri="{FF2B5EF4-FFF2-40B4-BE49-F238E27FC236}">
                <a16:creationId xmlns:a16="http://schemas.microsoft.com/office/drawing/2014/main" id="{83AC7396-B80F-43CA-A0AF-BC014EAA14F9}"/>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3_Titre et contenuFooter" descr=".">
            <a:extLst>
              <a:ext uri="{FF2B5EF4-FFF2-40B4-BE49-F238E27FC236}">
                <a16:creationId xmlns:a16="http://schemas.microsoft.com/office/drawing/2014/main" id="{4CFAB15A-1BFB-43F1-B9D7-C23DFCAC2B10}"/>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re seul">
  <p:cSld name="2_Titre seul">
    <p:spTree>
      <p:nvGrpSpPr>
        <p:cNvPr id="1" name="Shape 91"/>
        <p:cNvGrpSpPr/>
        <p:nvPr/>
      </p:nvGrpSpPr>
      <p:grpSpPr>
        <a:xfrm>
          <a:off x="0" y="0"/>
          <a:ext cx="0" cy="0"/>
          <a:chOff x="0" y="0"/>
          <a:chExt cx="0" cy="0"/>
        </a:xfrm>
      </p:grpSpPr>
      <p:sp>
        <p:nvSpPr>
          <p:cNvPr id="92" name="Google Shape;92;p59"/>
          <p:cNvSpPr>
            <a:spLocks noGrp="1"/>
          </p:cNvSpPr>
          <p:nvPr>
            <p:ph type="pic" idx="2"/>
          </p:nvPr>
        </p:nvSpPr>
        <p:spPr>
          <a:xfrm>
            <a:off x="1206501" y="0"/>
            <a:ext cx="10301817" cy="6858000"/>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3" name="Google Shape;93;p59"/>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4" name="Google Shape;94;p59"/>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59"/>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2" name="hlSlideMaster.2_Titre seulHeader" descr=".">
            <a:extLst>
              <a:ext uri="{FF2B5EF4-FFF2-40B4-BE49-F238E27FC236}">
                <a16:creationId xmlns:a16="http://schemas.microsoft.com/office/drawing/2014/main" id="{CE6173D0-3076-4E94-97C5-A0A327C09B57}"/>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2_Titre seulFooter" descr=".">
            <a:extLst>
              <a:ext uri="{FF2B5EF4-FFF2-40B4-BE49-F238E27FC236}">
                <a16:creationId xmlns:a16="http://schemas.microsoft.com/office/drawing/2014/main" id="{A18C0893-1A2F-4ECD-88C1-88B00858FF99}"/>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re seul">
  <p:cSld name="3_Titre seul">
    <p:spTree>
      <p:nvGrpSpPr>
        <p:cNvPr id="1" name="Shape 96"/>
        <p:cNvGrpSpPr/>
        <p:nvPr/>
      </p:nvGrpSpPr>
      <p:grpSpPr>
        <a:xfrm>
          <a:off x="0" y="0"/>
          <a:ext cx="0" cy="0"/>
          <a:chOff x="0" y="0"/>
          <a:chExt cx="0" cy="0"/>
        </a:xfrm>
      </p:grpSpPr>
      <p:sp>
        <p:nvSpPr>
          <p:cNvPr id="97" name="Google Shape;97;p60"/>
          <p:cNvSpPr>
            <a:spLocks noGrp="1"/>
          </p:cNvSpPr>
          <p:nvPr>
            <p:ph type="pic" idx="2"/>
          </p:nvPr>
        </p:nvSpPr>
        <p:spPr>
          <a:xfrm>
            <a:off x="1206501" y="4152899"/>
            <a:ext cx="10985500" cy="2705100"/>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8" name="Google Shape;98;p60"/>
          <p:cNvSpPr txBox="1">
            <a:spLocks noGrp="1"/>
          </p:cNvSpPr>
          <p:nvPr>
            <p:ph type="body" idx="1"/>
          </p:nvPr>
        </p:nvSpPr>
        <p:spPr>
          <a:xfrm>
            <a:off x="1206500" y="2084918"/>
            <a:ext cx="10195984" cy="1915583"/>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60"/>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0" name="Google Shape;100;p60"/>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60"/>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102" name="Google Shape;102;p60"/>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 name="hlSlideMaster.3_Titre seulHeader" descr=".">
            <a:extLst>
              <a:ext uri="{FF2B5EF4-FFF2-40B4-BE49-F238E27FC236}">
                <a16:creationId xmlns:a16="http://schemas.microsoft.com/office/drawing/2014/main" id="{56204121-397F-43FD-9022-3655797C8DE1}"/>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3_Titre seulFooter" descr=".">
            <a:extLst>
              <a:ext uri="{FF2B5EF4-FFF2-40B4-BE49-F238E27FC236}">
                <a16:creationId xmlns:a16="http://schemas.microsoft.com/office/drawing/2014/main" id="{9D7F8BB0-905A-44DE-9E3D-CA35FC58B62D}"/>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3977" y="2024064"/>
            <a:ext cx="11542458" cy="4210046"/>
          </a:xfrm>
        </p:spPr>
        <p:txBody>
          <a:bodyPr/>
          <a:lstStyle>
            <a:lvl1pPr>
              <a:defRPr/>
            </a:lvl1pPr>
          </a:lstStyle>
          <a:p>
            <a:pPr lvl="0"/>
            <a:r>
              <a:rPr lang="en-GB" dirty="0" err="1"/>
              <a:t>Erste</a:t>
            </a:r>
            <a:r>
              <a:rPr lang="en-GB" dirty="0"/>
              <a:t> </a:t>
            </a:r>
            <a:r>
              <a:rPr lang="en-GB" dirty="0" err="1"/>
              <a:t>Ebene</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7" name="Titel 6"/>
          <p:cNvSpPr>
            <a:spLocks noGrp="1"/>
          </p:cNvSpPr>
          <p:nvPr>
            <p:ph type="title" hasCustomPrompt="1"/>
          </p:nvPr>
        </p:nvSpPr>
        <p:spPr>
          <a:xfrm>
            <a:off x="323977" y="620714"/>
            <a:ext cx="11542458" cy="972000"/>
          </a:xfrm>
          <a:solidFill>
            <a:schemeClr val="bg1"/>
          </a:solidFill>
        </p:spPr>
        <p:txBody>
          <a:bodyPr/>
          <a:lstStyle>
            <a:lvl1pPr>
              <a:defRPr/>
            </a:lvl1pPr>
          </a:lstStyle>
          <a:p>
            <a:r>
              <a:rPr lang="en-GB" dirty="0"/>
              <a:t>Add title</a:t>
            </a:r>
          </a:p>
        </p:txBody>
      </p:sp>
      <p:sp>
        <p:nvSpPr>
          <p:cNvPr id="2" name="Fußzeilenplatzhalter 4">
            <a:extLst>
              <a:ext uri="{FF2B5EF4-FFF2-40B4-BE49-F238E27FC236}">
                <a16:creationId xmlns:a16="http://schemas.microsoft.com/office/drawing/2014/main" id="{16863C26-A83A-F4C8-D151-7579D186C680}"/>
              </a:ext>
            </a:extLst>
          </p:cNvPr>
          <p:cNvSpPr>
            <a:spLocks noGrp="1"/>
          </p:cNvSpPr>
          <p:nvPr>
            <p:ph type="ftr" sz="quarter" idx="3"/>
          </p:nvPr>
        </p:nvSpPr>
        <p:spPr>
          <a:xfrm>
            <a:off x="5374289" y="6308726"/>
            <a:ext cx="4633693" cy="459776"/>
          </a:xfrm>
          <a:prstGeom prst="rect">
            <a:avLst/>
          </a:prstGeom>
        </p:spPr>
        <p:txBody>
          <a:bodyPr vert="horz" wrap="none" lIns="0" tIns="0" rIns="0" bIns="0" rtlCol="0" anchor="ctr"/>
          <a:lstStyle>
            <a:lvl1pPr algn="r">
              <a:defRPr sz="800">
                <a:solidFill>
                  <a:schemeClr val="tx1"/>
                </a:solidFill>
              </a:defRPr>
            </a:lvl1pPr>
          </a:lstStyle>
          <a:p>
            <a:r>
              <a:rPr lang="en-GB" dirty="0"/>
              <a:t>Lecture Space System Engineering</a:t>
            </a:r>
          </a:p>
        </p:txBody>
      </p:sp>
      <p:sp>
        <p:nvSpPr>
          <p:cNvPr id="4" name="Foliennummernplatzhalter 5">
            <a:extLst>
              <a:ext uri="{FF2B5EF4-FFF2-40B4-BE49-F238E27FC236}">
                <a16:creationId xmlns:a16="http://schemas.microsoft.com/office/drawing/2014/main" id="{905E40E4-5835-73F6-2CC2-4BC9481C6A37}"/>
              </a:ext>
            </a:extLst>
          </p:cNvPr>
          <p:cNvSpPr>
            <a:spLocks noGrp="1"/>
          </p:cNvSpPr>
          <p:nvPr>
            <p:ph type="sldNum" sz="quarter" idx="4"/>
          </p:nvPr>
        </p:nvSpPr>
        <p:spPr>
          <a:xfrm>
            <a:off x="11629448" y="6308726"/>
            <a:ext cx="355600"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en-GB" smtClean="0"/>
              <a:pPr/>
              <a:t>‹Nr.›</a:t>
            </a:fld>
            <a:endParaRPr lang="en-GB" dirty="0"/>
          </a:p>
        </p:txBody>
      </p:sp>
    </p:spTree>
    <p:extLst>
      <p:ext uri="{BB962C8B-B14F-4D97-AF65-F5344CB8AC3E}">
        <p14:creationId xmlns:p14="http://schemas.microsoft.com/office/powerpoint/2010/main" val="382760709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marR="0" lvl="0" algn="l" rtl="0">
              <a:lnSpc>
                <a:spcPct val="90000"/>
              </a:lnSpc>
              <a:spcBef>
                <a:spcPts val="0"/>
              </a:spcBef>
              <a:spcAft>
                <a:spcPts val="0"/>
              </a:spcAft>
              <a:buClr>
                <a:schemeClr val="dk1"/>
              </a:buClr>
              <a:buSzPts val="4267"/>
              <a:buFont typeface="Libre Franklin"/>
              <a:buNone/>
              <a:defRPr sz="4267" b="1"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5"/>
          <p:cNvSpPr txBox="1">
            <a:spLocks noGrp="1"/>
          </p:cNvSpPr>
          <p:nvPr>
            <p:ph type="body" idx="1"/>
          </p:nvPr>
        </p:nvSpPr>
        <p:spPr>
          <a:xfrm>
            <a:off x="1206501" y="2084917"/>
            <a:ext cx="10301817" cy="4515696"/>
          </a:xfrm>
          <a:prstGeom prst="rect">
            <a:avLst/>
          </a:prstGeom>
          <a:noFill/>
          <a:ln>
            <a:noFill/>
          </a:ln>
        </p:spPr>
        <p:txBody>
          <a:bodyPr spcFirstLastPara="1" wrap="square" lIns="180000" tIns="45700" rIns="91425" bIns="45700" anchor="t" anchorCtr="0">
            <a:normAutofit/>
          </a:bodyPr>
          <a:lstStyle>
            <a:lvl1pPr marL="457200" marR="0" lvl="0" indent="-36576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L="914400" marR="0" lvl="1" indent="-364045"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5"/>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33"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35"/>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pic>
        <p:nvPicPr>
          <p:cNvPr id="14" name="Google Shape;14;p35"/>
          <p:cNvPicPr preferRelativeResize="0"/>
          <p:nvPr/>
        </p:nvPicPr>
        <p:blipFill rotWithShape="1">
          <a:blip r:embed="rId12">
            <a:alphaModFix/>
          </a:blip>
          <a:srcRect/>
          <a:stretch/>
        </p:blipFill>
        <p:spPr>
          <a:xfrm>
            <a:off x="173697" y="176445"/>
            <a:ext cx="871936" cy="377363"/>
          </a:xfrm>
          <a:prstGeom prst="rect">
            <a:avLst/>
          </a:prstGeom>
          <a:noFill/>
          <a:ln>
            <a:noFill/>
          </a:ln>
        </p:spPr>
      </p:pic>
      <p:pic>
        <p:nvPicPr>
          <p:cNvPr id="15" name="Google Shape;15;p35"/>
          <p:cNvPicPr preferRelativeResize="0"/>
          <p:nvPr/>
        </p:nvPicPr>
        <p:blipFill rotWithShape="1">
          <a:blip r:embed="rId13">
            <a:alphaModFix/>
          </a:blip>
          <a:srcRect/>
          <a:stretch/>
        </p:blipFill>
        <p:spPr>
          <a:xfrm>
            <a:off x="174675" y="6390510"/>
            <a:ext cx="770371" cy="32114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6" r:id="rId5"/>
    <p:sldLayoutId id="2147483657" r:id="rId6"/>
    <p:sldLayoutId id="2147483660" r:id="rId7"/>
    <p:sldLayoutId id="2147483661" r:id="rId8"/>
    <p:sldLayoutId id="2147483664" r:id="rId9"/>
    <p:sldLayoutId id="214748366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126">
          <p15:clr>
            <a:srgbClr val="F26B43"/>
          </p15:clr>
        </p15:guide>
        <p15:guide id="3" pos="5602">
          <p15:clr>
            <a:srgbClr val="F26B43"/>
          </p15:clr>
        </p15:guide>
        <p15:guide id="4" pos="2880">
          <p15:clr>
            <a:srgbClr val="F26B43"/>
          </p15:clr>
        </p15:guide>
        <p15:guide id="5" orient="horz" pos="123">
          <p15:clr>
            <a:srgbClr val="F26B43"/>
          </p15:clr>
        </p15:guide>
        <p15:guide id="6" orient="horz" pos="3117">
          <p15:clr>
            <a:srgbClr val="F26B43"/>
          </p15:clr>
        </p15:guide>
        <p15:guide id="7" pos="570">
          <p15:clr>
            <a:srgbClr val="F26B43"/>
          </p15:clr>
        </p15:guide>
        <p15:guide id="8" pos="1155">
          <p15:clr>
            <a:srgbClr val="F26B43"/>
          </p15:clr>
        </p15:guide>
        <p15:guide id="9" pos="1728">
          <p15:clr>
            <a:srgbClr val="F26B43"/>
          </p15:clr>
        </p15:guide>
        <p15:guide id="10" pos="2304">
          <p15:clr>
            <a:srgbClr val="F26B43"/>
          </p15:clr>
        </p15:guide>
        <p15:guide id="11" pos="3456">
          <p15:clr>
            <a:srgbClr val="F26B43"/>
          </p15:clr>
        </p15:guide>
        <p15:guide id="12" pos="4035">
          <p15:clr>
            <a:srgbClr val="F26B43"/>
          </p15:clr>
        </p15:guide>
        <p15:guide id="13" pos="4608">
          <p15:clr>
            <a:srgbClr val="F26B43"/>
          </p15:clr>
        </p15:guide>
        <p15:guide id="14" pos="5180">
          <p15:clr>
            <a:srgbClr val="F26B43"/>
          </p15:clr>
        </p15:guide>
        <p15:guide id="15" orient="horz" pos="490">
          <p15:clr>
            <a:srgbClr val="F26B43"/>
          </p15:clr>
        </p15:guide>
        <p15:guide id="16" orient="horz" pos="985">
          <p15:clr>
            <a:srgbClr val="F26B43"/>
          </p15:clr>
        </p15:guide>
        <p15:guide id="17" orient="horz" pos="1475">
          <p15:clr>
            <a:srgbClr val="F26B43"/>
          </p15:clr>
        </p15:guide>
        <p15:guide id="18" orient="horz" pos="1962">
          <p15:clr>
            <a:srgbClr val="F26B43"/>
          </p15:clr>
        </p15:guide>
        <p15:guide id="19" orient="horz" pos="2458">
          <p15:clr>
            <a:srgbClr val="F26B43"/>
          </p15:clr>
        </p15:guide>
        <p15:guide id="20" orient="horz" pos="2950">
          <p15:clr>
            <a:srgbClr val="F26B43"/>
          </p15:clr>
        </p15:guide>
        <p15:guide id="21" pos="5437">
          <p15:clr>
            <a:srgbClr val="F26B43"/>
          </p15:clr>
        </p15:guide>
        <p15:guide id="22" orient="horz">
          <p15:clr>
            <a:srgbClr val="F26B43"/>
          </p15:clr>
        </p15:guide>
        <p15:guide id="23" pos="5760">
          <p15:clr>
            <a:srgbClr val="F26B43"/>
          </p15:clr>
        </p15:guide>
        <p15:guide id="24" orient="horz" pos="3240">
          <p15:clr>
            <a:srgbClr val="F26B43"/>
          </p15:clr>
        </p15:guide>
        <p15:guide id="2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76.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en.wikipedia.org/wiki/Propellants" TargetMode="External"/><Relationship Id="rId7" Type="http://schemas.openxmlformats.org/officeDocument/2006/relationships/hyperlink" Target="https://en.wikipedia.org/wiki/Single_stage_to_orbit" TargetMode="External"/><Relationship Id="rId2" Type="http://schemas.openxmlformats.org/officeDocument/2006/relationships/hyperlink" Target="https://en.wikipedia.org/wiki/Rocket" TargetMode="External"/><Relationship Id="rId1" Type="http://schemas.openxmlformats.org/officeDocument/2006/relationships/slideLayout" Target="../slideLayouts/slideLayout2.xml"/><Relationship Id="rId6" Type="http://schemas.openxmlformats.org/officeDocument/2006/relationships/hyperlink" Target="https://en.wikipedia.org/wiki/Specific_impulse" TargetMode="External"/><Relationship Id="rId5" Type="http://schemas.openxmlformats.org/officeDocument/2006/relationships/hyperlink" Target="https://en.wikipedia.org/wiki/Monopropellant_rocket" TargetMode="External"/><Relationship Id="rId4" Type="http://schemas.openxmlformats.org/officeDocument/2006/relationships/hyperlink" Target="https://en.wikipedia.org/wiki/Bipropellant_rocket"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en.wikipedia.org/wiki/Fuel" TargetMode="External"/><Relationship Id="rId2" Type="http://schemas.openxmlformats.org/officeDocument/2006/relationships/hyperlink" Target="https://en.wikipedia.org/wiki/Oxidizer"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en.wikipedia.org/wiki/Thrust_chamber" TargetMode="External"/><Relationship Id="rId2" Type="http://schemas.openxmlformats.org/officeDocument/2006/relationships/hyperlink" Target="https://en.wikipedia.org/wiki/Activation_energy" TargetMode="External"/><Relationship Id="rId1" Type="http://schemas.openxmlformats.org/officeDocument/2006/relationships/slideLayout" Target="../slideLayouts/slideLayout2.xml"/><Relationship Id="rId4" Type="http://schemas.openxmlformats.org/officeDocument/2006/relationships/hyperlink" Target="https://en.wikipedia.org/wiki/Transport_phenomena"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en.wikipedia.org/wiki/Fluorine" TargetMode="External"/><Relationship Id="rId7" Type="http://schemas.openxmlformats.org/officeDocument/2006/relationships/hyperlink" Target="https://en.wikipedia.org/wiki/Staging_(rocketry)" TargetMode="External"/><Relationship Id="rId2" Type="http://schemas.openxmlformats.org/officeDocument/2006/relationships/hyperlink" Target="https://en.wikipedia.org/wiki/Hydrogen" TargetMode="External"/><Relationship Id="rId1" Type="http://schemas.openxmlformats.org/officeDocument/2006/relationships/slideLayout" Target="../slideLayouts/slideLayout2.xml"/><Relationship Id="rId6" Type="http://schemas.openxmlformats.org/officeDocument/2006/relationships/hyperlink" Target="https://en.wikipedia.org/wiki/Liquid_hydrogen" TargetMode="External"/><Relationship Id="rId5" Type="http://schemas.openxmlformats.org/officeDocument/2006/relationships/hyperlink" Target="https://en.wikipedia.org/wiki/Kerosene" TargetMode="External"/><Relationship Id="rId4" Type="http://schemas.openxmlformats.org/officeDocument/2006/relationships/hyperlink" Target="https://en.wikipedia.org/wiki/Specific_impulse"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19BDBB3-EFF9-4E35-A2F6-3F735EE57F14}"/>
              </a:ext>
            </a:extLst>
          </p:cNvPr>
          <p:cNvSpPr>
            <a:spLocks noGrp="1"/>
          </p:cNvSpPr>
          <p:nvPr>
            <p:ph type="ctrTitle"/>
          </p:nvPr>
        </p:nvSpPr>
        <p:spPr/>
        <p:txBody>
          <a:bodyPr>
            <a:normAutofit/>
          </a:bodyPr>
          <a:lstStyle/>
          <a:p>
            <a:pPr marL="0" lvl="0" indent="0" rtl="0">
              <a:lnSpc>
                <a:spcPct val="90000"/>
              </a:lnSpc>
              <a:spcBef>
                <a:spcPts val="0"/>
              </a:spcBef>
              <a:spcAft>
                <a:spcPts val="0"/>
              </a:spcAft>
            </a:pPr>
            <a:r>
              <a:rPr lang="en-US" sz="4000" dirty="0"/>
              <a:t>EPFL </a:t>
            </a:r>
            <a:br>
              <a:rPr lang="en-US" sz="4000" dirty="0"/>
            </a:br>
            <a:r>
              <a:rPr lang="en-US" sz="4000" dirty="0"/>
              <a:t>Space Center</a:t>
            </a:r>
            <a:br>
              <a:rPr lang="en-US" sz="4000" dirty="0"/>
            </a:br>
            <a:r>
              <a:rPr lang="en-US" sz="4000" dirty="0" err="1"/>
              <a:t>eSpace</a:t>
            </a:r>
            <a:endParaRPr lang="de-DE" sz="4000" dirty="0"/>
          </a:p>
        </p:txBody>
      </p:sp>
      <p:sp>
        <p:nvSpPr>
          <p:cNvPr id="4" name="Untertitel 3">
            <a:extLst>
              <a:ext uri="{FF2B5EF4-FFF2-40B4-BE49-F238E27FC236}">
                <a16:creationId xmlns:a16="http://schemas.microsoft.com/office/drawing/2014/main" id="{FEA75203-3781-415B-85D9-40C602D80109}"/>
              </a:ext>
            </a:extLst>
          </p:cNvPr>
          <p:cNvSpPr>
            <a:spLocks noGrp="1"/>
          </p:cNvSpPr>
          <p:nvPr>
            <p:ph type="subTitle" idx="1"/>
          </p:nvPr>
        </p:nvSpPr>
        <p:spPr/>
        <p:txBody>
          <a:bodyPr>
            <a:normAutofit/>
          </a:bodyPr>
          <a:lstStyle/>
          <a:p>
            <a:pPr marL="90488" indent="1588"/>
            <a:r>
              <a:rPr lang="de-DE" sz="2800" dirty="0"/>
              <a:t>Space Propulsion</a:t>
            </a:r>
            <a:br>
              <a:rPr lang="de-DE" sz="2800" dirty="0"/>
            </a:br>
            <a:r>
              <a:rPr lang="de-DE" sz="2800" dirty="0"/>
              <a:t>ENG-510</a:t>
            </a:r>
          </a:p>
        </p:txBody>
      </p:sp>
    </p:spTree>
    <p:extLst>
      <p:ext uri="{BB962C8B-B14F-4D97-AF65-F5344CB8AC3E}">
        <p14:creationId xmlns:p14="http://schemas.microsoft.com/office/powerpoint/2010/main" val="3983611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8A9D141-69FE-47B3-B711-5F3861921A93}"/>
              </a:ext>
            </a:extLst>
          </p:cNvPr>
          <p:cNvPicPr>
            <a:picLocks noChangeAspect="1"/>
          </p:cNvPicPr>
          <p:nvPr/>
        </p:nvPicPr>
        <p:blipFill>
          <a:blip r:embed="rId2"/>
          <a:stretch>
            <a:fillRect/>
          </a:stretch>
        </p:blipFill>
        <p:spPr>
          <a:xfrm>
            <a:off x="1206501" y="-12921"/>
            <a:ext cx="4856155" cy="6889509"/>
          </a:xfrm>
          <a:prstGeom prst="rect">
            <a:avLst/>
          </a:prstGeom>
        </p:spPr>
      </p:pic>
      <p:sp>
        <p:nvSpPr>
          <p:cNvPr id="2" name="Title 1">
            <a:extLst>
              <a:ext uri="{FF2B5EF4-FFF2-40B4-BE49-F238E27FC236}">
                <a16:creationId xmlns:a16="http://schemas.microsoft.com/office/drawing/2014/main" id="{4337F1AB-8F06-4DFE-A73A-556DB6555115}"/>
              </a:ext>
            </a:extLst>
          </p:cNvPr>
          <p:cNvSpPr>
            <a:spLocks noGrp="1"/>
          </p:cNvSpPr>
          <p:nvPr>
            <p:ph type="title"/>
          </p:nvPr>
        </p:nvSpPr>
        <p:spPr/>
        <p:txBody>
          <a:bodyPr>
            <a:noAutofit/>
          </a:bodyPr>
          <a:lstStyle/>
          <a:p>
            <a:r>
              <a:rPr lang="en-US" dirty="0"/>
              <a:t>Lecture # 5</a:t>
            </a:r>
            <a:br>
              <a:rPr lang="en-US" dirty="0"/>
            </a:br>
            <a:r>
              <a:rPr lang="en-US" dirty="0"/>
              <a:t>Chemical Propulsion Systems</a:t>
            </a:r>
          </a:p>
        </p:txBody>
      </p:sp>
      <p:sp>
        <p:nvSpPr>
          <p:cNvPr id="3" name="Text Placeholder 2">
            <a:extLst>
              <a:ext uri="{FF2B5EF4-FFF2-40B4-BE49-F238E27FC236}">
                <a16:creationId xmlns:a16="http://schemas.microsoft.com/office/drawing/2014/main" id="{1EFB4A26-1E15-421F-909D-81D6FA4DF496}"/>
              </a:ext>
            </a:extLst>
          </p:cNvPr>
          <p:cNvSpPr>
            <a:spLocks noGrp="1"/>
          </p:cNvSpPr>
          <p:nvPr>
            <p:ph type="body" idx="1"/>
          </p:nvPr>
        </p:nvSpPr>
        <p:spPr/>
        <p:txBody>
          <a:bodyPr/>
          <a:lstStyle/>
          <a:p>
            <a:r>
              <a:rPr lang="en-US" dirty="0"/>
              <a:t>	Brief overview on all space propulsion systems</a:t>
            </a:r>
          </a:p>
        </p:txBody>
      </p:sp>
    </p:spTree>
    <p:extLst>
      <p:ext uri="{BB962C8B-B14F-4D97-AF65-F5344CB8AC3E}">
        <p14:creationId xmlns:p14="http://schemas.microsoft.com/office/powerpoint/2010/main" val="14808263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endParaRPr lang="en-US" sz="18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100</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Rechteck 8">
            <a:extLst>
              <a:ext uri="{FF2B5EF4-FFF2-40B4-BE49-F238E27FC236}">
                <a16:creationId xmlns:a16="http://schemas.microsoft.com/office/drawing/2014/main" id="{460A1088-4EBF-4183-B6D3-DFD85838C01A}"/>
              </a:ext>
            </a:extLst>
          </p:cNvPr>
          <p:cNvSpPr/>
          <p:nvPr/>
        </p:nvSpPr>
        <p:spPr>
          <a:xfrm>
            <a:off x="330158" y="189000"/>
            <a:ext cx="11520000" cy="64800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50000"/>
                </a:schemeClr>
              </a:solidFill>
            </a:endParaRPr>
          </a:p>
        </p:txBody>
      </p:sp>
      <p:sp>
        <p:nvSpPr>
          <p:cNvPr id="10" name="Rechteck 9">
            <a:extLst>
              <a:ext uri="{FF2B5EF4-FFF2-40B4-BE49-F238E27FC236}">
                <a16:creationId xmlns:a16="http://schemas.microsoft.com/office/drawing/2014/main" id="{4CDF5263-1A23-44FC-8AEA-B6F01EE4F1F0}"/>
              </a:ext>
            </a:extLst>
          </p:cNvPr>
          <p:cNvSpPr/>
          <p:nvPr/>
        </p:nvSpPr>
        <p:spPr>
          <a:xfrm>
            <a:off x="1648919" y="368120"/>
            <a:ext cx="10080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Propellant Phase in Tanks</a:t>
            </a:r>
          </a:p>
        </p:txBody>
      </p:sp>
      <p:sp>
        <p:nvSpPr>
          <p:cNvPr id="11" name="Rechteck 10">
            <a:extLst>
              <a:ext uri="{FF2B5EF4-FFF2-40B4-BE49-F238E27FC236}">
                <a16:creationId xmlns:a16="http://schemas.microsoft.com/office/drawing/2014/main" id="{3B5467B1-4ABD-4C7C-8B9A-C9A58B7F8785}"/>
              </a:ext>
            </a:extLst>
          </p:cNvPr>
          <p:cNvSpPr/>
          <p:nvPr/>
        </p:nvSpPr>
        <p:spPr>
          <a:xfrm>
            <a:off x="1648919" y="1005248"/>
            <a:ext cx="288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Solid</a:t>
            </a:r>
          </a:p>
        </p:txBody>
      </p:sp>
      <p:sp>
        <p:nvSpPr>
          <p:cNvPr id="12" name="Rechteck 11">
            <a:extLst>
              <a:ext uri="{FF2B5EF4-FFF2-40B4-BE49-F238E27FC236}">
                <a16:creationId xmlns:a16="http://schemas.microsoft.com/office/drawing/2014/main" id="{D0EC51ED-D055-48FC-B3DA-B8A2EC41742C}"/>
              </a:ext>
            </a:extLst>
          </p:cNvPr>
          <p:cNvSpPr/>
          <p:nvPr/>
        </p:nvSpPr>
        <p:spPr>
          <a:xfrm>
            <a:off x="4617541" y="1005248"/>
            <a:ext cx="414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Liquid</a:t>
            </a:r>
          </a:p>
        </p:txBody>
      </p:sp>
      <p:sp>
        <p:nvSpPr>
          <p:cNvPr id="13" name="Rechteck 12">
            <a:extLst>
              <a:ext uri="{FF2B5EF4-FFF2-40B4-BE49-F238E27FC236}">
                <a16:creationId xmlns:a16="http://schemas.microsoft.com/office/drawing/2014/main" id="{19F67607-6452-4784-8DD3-CCF0F955D10D}"/>
              </a:ext>
            </a:extLst>
          </p:cNvPr>
          <p:cNvSpPr/>
          <p:nvPr/>
        </p:nvSpPr>
        <p:spPr>
          <a:xfrm>
            <a:off x="8848919" y="997300"/>
            <a:ext cx="288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Gas</a:t>
            </a:r>
          </a:p>
        </p:txBody>
      </p:sp>
      <p:sp>
        <p:nvSpPr>
          <p:cNvPr id="14" name="Rechteck 13">
            <a:extLst>
              <a:ext uri="{FF2B5EF4-FFF2-40B4-BE49-F238E27FC236}">
                <a16:creationId xmlns:a16="http://schemas.microsoft.com/office/drawing/2014/main" id="{F292FC75-8678-4282-A6D5-F3B5A1F747DB}"/>
              </a:ext>
            </a:extLst>
          </p:cNvPr>
          <p:cNvSpPr/>
          <p:nvPr/>
        </p:nvSpPr>
        <p:spPr>
          <a:xfrm rot="16200000">
            <a:off x="-1762899" y="3819088"/>
            <a:ext cx="4932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Chemical Reaction</a:t>
            </a:r>
          </a:p>
        </p:txBody>
      </p:sp>
      <p:sp>
        <p:nvSpPr>
          <p:cNvPr id="15" name="Rechteck 14">
            <a:extLst>
              <a:ext uri="{FF2B5EF4-FFF2-40B4-BE49-F238E27FC236}">
                <a16:creationId xmlns:a16="http://schemas.microsoft.com/office/drawing/2014/main" id="{C686A04E-276A-4B68-810F-1743CBCC5ED3}"/>
              </a:ext>
            </a:extLst>
          </p:cNvPr>
          <p:cNvSpPr/>
          <p:nvPr/>
        </p:nvSpPr>
        <p:spPr>
          <a:xfrm rot="16200000">
            <a:off x="703949" y="5655088"/>
            <a:ext cx="126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No</a:t>
            </a:r>
          </a:p>
        </p:txBody>
      </p:sp>
      <p:sp>
        <p:nvSpPr>
          <p:cNvPr id="16" name="Rechteck 15">
            <a:extLst>
              <a:ext uri="{FF2B5EF4-FFF2-40B4-BE49-F238E27FC236}">
                <a16:creationId xmlns:a16="http://schemas.microsoft.com/office/drawing/2014/main" id="{9B19AF76-65C8-47D4-975D-EE9DEC57A6DE}"/>
              </a:ext>
            </a:extLst>
          </p:cNvPr>
          <p:cNvSpPr/>
          <p:nvPr/>
        </p:nvSpPr>
        <p:spPr>
          <a:xfrm rot="16200000">
            <a:off x="611723" y="4255279"/>
            <a:ext cx="144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Decomp</a:t>
            </a:r>
          </a:p>
        </p:txBody>
      </p:sp>
      <p:sp>
        <p:nvSpPr>
          <p:cNvPr id="17" name="Rechteck 16">
            <a:extLst>
              <a:ext uri="{FF2B5EF4-FFF2-40B4-BE49-F238E27FC236}">
                <a16:creationId xmlns:a16="http://schemas.microsoft.com/office/drawing/2014/main" id="{108CE143-4494-45B7-8275-14EFBFDA4DC2}"/>
              </a:ext>
            </a:extLst>
          </p:cNvPr>
          <p:cNvSpPr/>
          <p:nvPr/>
        </p:nvSpPr>
        <p:spPr>
          <a:xfrm rot="16200000">
            <a:off x="269723" y="2431535"/>
            <a:ext cx="2124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Combustion</a:t>
            </a:r>
          </a:p>
        </p:txBody>
      </p:sp>
      <p:sp>
        <p:nvSpPr>
          <p:cNvPr id="18" name="Rechteck 17">
            <a:extLst>
              <a:ext uri="{FF2B5EF4-FFF2-40B4-BE49-F238E27FC236}">
                <a16:creationId xmlns:a16="http://schemas.microsoft.com/office/drawing/2014/main" id="{8E224883-9094-433D-9F62-C94F100FF98E}"/>
              </a:ext>
            </a:extLst>
          </p:cNvPr>
          <p:cNvSpPr/>
          <p:nvPr/>
        </p:nvSpPr>
        <p:spPr>
          <a:xfrm>
            <a:off x="2718462" y="3228826"/>
            <a:ext cx="4140000" cy="54000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Solid / Liquid</a:t>
            </a:r>
          </a:p>
        </p:txBody>
      </p:sp>
      <p:sp>
        <p:nvSpPr>
          <p:cNvPr id="19" name="Textfeld 18">
            <a:extLst>
              <a:ext uri="{FF2B5EF4-FFF2-40B4-BE49-F238E27FC236}">
                <a16:creationId xmlns:a16="http://schemas.microsoft.com/office/drawing/2014/main" id="{CC26086D-66F1-4A8B-91C2-A6FA772ECD7D}"/>
              </a:ext>
            </a:extLst>
          </p:cNvPr>
          <p:cNvSpPr txBox="1"/>
          <p:nvPr/>
        </p:nvSpPr>
        <p:spPr>
          <a:xfrm>
            <a:off x="3348462" y="3910392"/>
            <a:ext cx="2880000" cy="830997"/>
          </a:xfrm>
          <a:prstGeom prst="rect">
            <a:avLst/>
          </a:prstGeom>
          <a:noFill/>
        </p:spPr>
        <p:txBody>
          <a:bodyPr wrap="square" rtlCol="0">
            <a:spAutoFit/>
          </a:bodyPr>
          <a:lstStyle/>
          <a:p>
            <a:pPr algn="ctr"/>
            <a:r>
              <a:rPr lang="en-US" sz="2400" dirty="0">
                <a:solidFill>
                  <a:schemeClr val="tx1">
                    <a:lumMod val="50000"/>
                  </a:schemeClr>
                </a:solidFill>
              </a:rPr>
              <a:t>Hybrid Thruster</a:t>
            </a:r>
            <a:br>
              <a:rPr lang="en-US" sz="2400" dirty="0">
                <a:solidFill>
                  <a:schemeClr val="tx1">
                    <a:lumMod val="50000"/>
                  </a:schemeClr>
                </a:solidFill>
              </a:rPr>
            </a:br>
            <a:r>
              <a:rPr lang="en-US" sz="2400" dirty="0">
                <a:solidFill>
                  <a:schemeClr val="tx1">
                    <a:lumMod val="50000"/>
                  </a:schemeClr>
                </a:solidFill>
              </a:rPr>
              <a:t>Bi-prop</a:t>
            </a:r>
          </a:p>
        </p:txBody>
      </p:sp>
    </p:spTree>
    <p:extLst>
      <p:ext uri="{BB962C8B-B14F-4D97-AF65-F5344CB8AC3E}">
        <p14:creationId xmlns:p14="http://schemas.microsoft.com/office/powerpoint/2010/main" val="8811869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t>Architecture for Hybrid (Solid / Liquid) Propulsion Systems: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101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Ellipse 8">
            <a:extLst>
              <a:ext uri="{FF2B5EF4-FFF2-40B4-BE49-F238E27FC236}">
                <a16:creationId xmlns:a16="http://schemas.microsoft.com/office/drawing/2014/main" id="{FCC1CB89-82E0-4AAD-8797-9AF0452AB0E6}"/>
              </a:ext>
            </a:extLst>
          </p:cNvPr>
          <p:cNvSpPr/>
          <p:nvPr/>
        </p:nvSpPr>
        <p:spPr>
          <a:xfrm>
            <a:off x="3362179" y="3151167"/>
            <a:ext cx="1378634" cy="1308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leichschenkliges Dreieck 9">
            <a:extLst>
              <a:ext uri="{FF2B5EF4-FFF2-40B4-BE49-F238E27FC236}">
                <a16:creationId xmlns:a16="http://schemas.microsoft.com/office/drawing/2014/main" id="{5F9E047A-25BF-4254-B98D-CF1E7CF052BE}"/>
              </a:ext>
            </a:extLst>
          </p:cNvPr>
          <p:cNvSpPr/>
          <p:nvPr/>
        </p:nvSpPr>
        <p:spPr>
          <a:xfrm rot="16200000">
            <a:off x="10072468" y="4670474"/>
            <a:ext cx="956603" cy="11254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Verbinder: gewinkelt 10">
            <a:extLst>
              <a:ext uri="{FF2B5EF4-FFF2-40B4-BE49-F238E27FC236}">
                <a16:creationId xmlns:a16="http://schemas.microsoft.com/office/drawing/2014/main" id="{6607BDBB-AF79-4F73-988F-201583D8CBDA}"/>
              </a:ext>
            </a:extLst>
          </p:cNvPr>
          <p:cNvCxnSpPr>
            <a:cxnSpLocks/>
            <a:stCxn id="9" idx="4"/>
            <a:endCxn id="23" idx="1"/>
          </p:cNvCxnSpPr>
          <p:nvPr/>
        </p:nvCxnSpPr>
        <p:spPr>
          <a:xfrm rot="16200000" flipH="1">
            <a:off x="4550527" y="3960430"/>
            <a:ext cx="761415" cy="1759477"/>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2" name="Multiplikationszeichen 11">
            <a:extLst>
              <a:ext uri="{FF2B5EF4-FFF2-40B4-BE49-F238E27FC236}">
                <a16:creationId xmlns:a16="http://schemas.microsoft.com/office/drawing/2014/main" id="{7F5050AE-7A16-422C-ADBF-6D70ACD63CC4}"/>
              </a:ext>
            </a:extLst>
          </p:cNvPr>
          <p:cNvSpPr/>
          <p:nvPr/>
        </p:nvSpPr>
        <p:spPr>
          <a:xfrm>
            <a:off x="3720303" y="4477161"/>
            <a:ext cx="690507" cy="62787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a:extLst>
              <a:ext uri="{FF2B5EF4-FFF2-40B4-BE49-F238E27FC236}">
                <a16:creationId xmlns:a16="http://schemas.microsoft.com/office/drawing/2014/main" id="{E1652143-7DFB-4811-B34D-913BB9BD4A2A}"/>
              </a:ext>
            </a:extLst>
          </p:cNvPr>
          <p:cNvSpPr txBox="1"/>
          <p:nvPr/>
        </p:nvSpPr>
        <p:spPr>
          <a:xfrm>
            <a:off x="4884537" y="3574481"/>
            <a:ext cx="2289409" cy="461665"/>
          </a:xfrm>
          <a:prstGeom prst="rect">
            <a:avLst/>
          </a:prstGeom>
          <a:noFill/>
        </p:spPr>
        <p:txBody>
          <a:bodyPr wrap="none" rtlCol="0">
            <a:spAutoFit/>
          </a:bodyPr>
          <a:lstStyle/>
          <a:p>
            <a:r>
              <a:rPr lang="de-DE" sz="2400" dirty="0">
                <a:solidFill>
                  <a:schemeClr val="dk1"/>
                </a:solidFill>
              </a:rPr>
              <a:t>Tank (</a:t>
            </a:r>
            <a:r>
              <a:rPr lang="de-DE" sz="2400" dirty="0" err="1">
                <a:solidFill>
                  <a:schemeClr val="dk1"/>
                </a:solidFill>
              </a:rPr>
              <a:t>Oxidizer</a:t>
            </a:r>
            <a:r>
              <a:rPr lang="de-DE" sz="2400" dirty="0">
                <a:solidFill>
                  <a:schemeClr val="dk1"/>
                </a:solidFill>
              </a:rPr>
              <a:t>)</a:t>
            </a:r>
            <a:endParaRPr lang="en-US" sz="2400" dirty="0">
              <a:solidFill>
                <a:schemeClr val="dk1"/>
              </a:solidFill>
            </a:endParaRPr>
          </a:p>
        </p:txBody>
      </p:sp>
      <p:sp>
        <p:nvSpPr>
          <p:cNvPr id="14" name="Textfeld 13">
            <a:extLst>
              <a:ext uri="{FF2B5EF4-FFF2-40B4-BE49-F238E27FC236}">
                <a16:creationId xmlns:a16="http://schemas.microsoft.com/office/drawing/2014/main" id="{8E494C14-B23A-4647-B79A-6B5FB024F964}"/>
              </a:ext>
            </a:extLst>
          </p:cNvPr>
          <p:cNvSpPr txBox="1"/>
          <p:nvPr/>
        </p:nvSpPr>
        <p:spPr>
          <a:xfrm>
            <a:off x="4405710" y="4565199"/>
            <a:ext cx="955711" cy="461665"/>
          </a:xfrm>
          <a:prstGeom prst="rect">
            <a:avLst/>
          </a:prstGeom>
          <a:noFill/>
        </p:spPr>
        <p:txBody>
          <a:bodyPr wrap="none" rtlCol="0">
            <a:spAutoFit/>
          </a:bodyPr>
          <a:lstStyle/>
          <a:p>
            <a:r>
              <a:rPr lang="de-DE" sz="2400" dirty="0">
                <a:solidFill>
                  <a:schemeClr val="dk1"/>
                </a:solidFill>
              </a:rPr>
              <a:t>Valve</a:t>
            </a:r>
            <a:endParaRPr lang="en-US" sz="2400" dirty="0">
              <a:solidFill>
                <a:schemeClr val="dk1"/>
              </a:solidFill>
            </a:endParaRPr>
          </a:p>
        </p:txBody>
      </p:sp>
      <p:sp>
        <p:nvSpPr>
          <p:cNvPr id="15" name="Textfeld 14">
            <a:extLst>
              <a:ext uri="{FF2B5EF4-FFF2-40B4-BE49-F238E27FC236}">
                <a16:creationId xmlns:a16="http://schemas.microsoft.com/office/drawing/2014/main" id="{82419819-4830-4A75-A65A-FD98F06089EB}"/>
              </a:ext>
            </a:extLst>
          </p:cNvPr>
          <p:cNvSpPr txBox="1"/>
          <p:nvPr/>
        </p:nvSpPr>
        <p:spPr>
          <a:xfrm>
            <a:off x="9956289" y="3724235"/>
            <a:ext cx="1552028" cy="830997"/>
          </a:xfrm>
          <a:prstGeom prst="rect">
            <a:avLst/>
          </a:prstGeom>
          <a:noFill/>
        </p:spPr>
        <p:txBody>
          <a:bodyPr wrap="none" rtlCol="0">
            <a:spAutoFit/>
          </a:bodyPr>
          <a:lstStyle/>
          <a:p>
            <a:pPr algn="ctr"/>
            <a:r>
              <a:rPr lang="de-DE" sz="2400" dirty="0" err="1">
                <a:solidFill>
                  <a:schemeClr val="dk1"/>
                </a:solidFill>
              </a:rPr>
              <a:t>Exhaust</a:t>
            </a:r>
            <a:r>
              <a:rPr lang="de-DE" sz="2400" dirty="0">
                <a:solidFill>
                  <a:schemeClr val="dk1"/>
                </a:solidFill>
              </a:rPr>
              <a:t> / </a:t>
            </a:r>
            <a:br>
              <a:rPr lang="de-DE" sz="2400" dirty="0">
                <a:solidFill>
                  <a:schemeClr val="dk1"/>
                </a:solidFill>
              </a:rPr>
            </a:br>
            <a:r>
              <a:rPr lang="de-DE" sz="2400" dirty="0" err="1">
                <a:solidFill>
                  <a:schemeClr val="dk1"/>
                </a:solidFill>
              </a:rPr>
              <a:t>Nozzle</a:t>
            </a:r>
            <a:endParaRPr lang="en-US" sz="2400" dirty="0">
              <a:solidFill>
                <a:schemeClr val="dk1"/>
              </a:solidFill>
            </a:endParaRPr>
          </a:p>
        </p:txBody>
      </p:sp>
      <p:sp>
        <p:nvSpPr>
          <p:cNvPr id="16" name="Textfeld 15">
            <a:extLst>
              <a:ext uri="{FF2B5EF4-FFF2-40B4-BE49-F238E27FC236}">
                <a16:creationId xmlns:a16="http://schemas.microsoft.com/office/drawing/2014/main" id="{1F500D02-8C6E-4501-B8B6-47561B0BCC60}"/>
              </a:ext>
            </a:extLst>
          </p:cNvPr>
          <p:cNvSpPr txBox="1"/>
          <p:nvPr/>
        </p:nvSpPr>
        <p:spPr>
          <a:xfrm>
            <a:off x="2162044" y="2829476"/>
            <a:ext cx="1521570" cy="461665"/>
          </a:xfrm>
          <a:prstGeom prst="rect">
            <a:avLst/>
          </a:prstGeom>
          <a:noFill/>
        </p:spPr>
        <p:txBody>
          <a:bodyPr wrap="none" rtlCol="0">
            <a:spAutoFit/>
          </a:bodyPr>
          <a:lstStyle/>
          <a:p>
            <a:r>
              <a:rPr lang="de-DE" sz="2400" dirty="0">
                <a:solidFill>
                  <a:schemeClr val="dk1"/>
                </a:solidFill>
              </a:rPr>
              <a:t>Regulator</a:t>
            </a:r>
            <a:endParaRPr lang="en-US" sz="2400" dirty="0">
              <a:solidFill>
                <a:schemeClr val="dk1"/>
              </a:solidFill>
            </a:endParaRPr>
          </a:p>
        </p:txBody>
      </p:sp>
      <p:sp>
        <p:nvSpPr>
          <p:cNvPr id="17" name="Ellipse 16">
            <a:extLst>
              <a:ext uri="{FF2B5EF4-FFF2-40B4-BE49-F238E27FC236}">
                <a16:creationId xmlns:a16="http://schemas.microsoft.com/office/drawing/2014/main" id="{2D52103F-8526-452A-8CCD-DE8F2FEE5DCB}"/>
              </a:ext>
            </a:extLst>
          </p:cNvPr>
          <p:cNvSpPr/>
          <p:nvPr/>
        </p:nvSpPr>
        <p:spPr>
          <a:xfrm>
            <a:off x="1609533" y="3307080"/>
            <a:ext cx="955711" cy="996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lipse 17">
            <a:extLst>
              <a:ext uri="{FF2B5EF4-FFF2-40B4-BE49-F238E27FC236}">
                <a16:creationId xmlns:a16="http://schemas.microsoft.com/office/drawing/2014/main" id="{8A6820AF-3C58-4F6E-9380-630D7182930E}"/>
              </a:ext>
            </a:extLst>
          </p:cNvPr>
          <p:cNvSpPr/>
          <p:nvPr/>
        </p:nvSpPr>
        <p:spPr>
          <a:xfrm>
            <a:off x="2661122" y="3508255"/>
            <a:ext cx="576775" cy="614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a:t>
            </a:r>
          </a:p>
        </p:txBody>
      </p:sp>
      <p:cxnSp>
        <p:nvCxnSpPr>
          <p:cNvPr id="19" name="Gerader Verbinder 18">
            <a:extLst>
              <a:ext uri="{FF2B5EF4-FFF2-40B4-BE49-F238E27FC236}">
                <a16:creationId xmlns:a16="http://schemas.microsoft.com/office/drawing/2014/main" id="{E3D98F66-80DA-4752-942C-BDB50E3F7393}"/>
              </a:ext>
            </a:extLst>
          </p:cNvPr>
          <p:cNvCxnSpPr>
            <a:cxnSpLocks/>
            <a:stCxn id="17" idx="6"/>
            <a:endCxn id="9" idx="2"/>
          </p:cNvCxnSpPr>
          <p:nvPr/>
        </p:nvCxnSpPr>
        <p:spPr>
          <a:xfrm>
            <a:off x="2565244" y="3805313"/>
            <a:ext cx="796935" cy="2"/>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feld 19">
            <a:extLst>
              <a:ext uri="{FF2B5EF4-FFF2-40B4-BE49-F238E27FC236}">
                <a16:creationId xmlns:a16="http://schemas.microsoft.com/office/drawing/2014/main" id="{A6827A25-B1FE-4A6C-AF23-8EE2F3E7B7F0}"/>
              </a:ext>
            </a:extLst>
          </p:cNvPr>
          <p:cNvSpPr txBox="1"/>
          <p:nvPr/>
        </p:nvSpPr>
        <p:spPr>
          <a:xfrm>
            <a:off x="1330738" y="4459461"/>
            <a:ext cx="1673856" cy="830997"/>
          </a:xfrm>
          <a:prstGeom prst="rect">
            <a:avLst/>
          </a:prstGeom>
          <a:noFill/>
        </p:spPr>
        <p:txBody>
          <a:bodyPr wrap="none" rtlCol="0">
            <a:spAutoFit/>
          </a:bodyPr>
          <a:lstStyle/>
          <a:p>
            <a:pPr algn="ctr"/>
            <a:r>
              <a:rPr lang="de-DE" sz="2400" dirty="0" err="1">
                <a:solidFill>
                  <a:schemeClr val="dk1"/>
                </a:solidFill>
              </a:rPr>
              <a:t>Pressurant</a:t>
            </a:r>
            <a:endParaRPr lang="de-DE" sz="2400" dirty="0">
              <a:solidFill>
                <a:schemeClr val="dk1"/>
              </a:solidFill>
            </a:endParaRPr>
          </a:p>
          <a:p>
            <a:pPr algn="ctr"/>
            <a:r>
              <a:rPr lang="de-DE" sz="2400" dirty="0">
                <a:solidFill>
                  <a:schemeClr val="dk1"/>
                </a:solidFill>
              </a:rPr>
              <a:t>Tank</a:t>
            </a:r>
            <a:endParaRPr lang="en-US" sz="2400" dirty="0">
              <a:solidFill>
                <a:schemeClr val="dk1"/>
              </a:solidFill>
            </a:endParaRPr>
          </a:p>
        </p:txBody>
      </p:sp>
      <p:sp>
        <p:nvSpPr>
          <p:cNvPr id="21" name="Kreis: nicht ausgefüllt 20">
            <a:extLst>
              <a:ext uri="{FF2B5EF4-FFF2-40B4-BE49-F238E27FC236}">
                <a16:creationId xmlns:a16="http://schemas.microsoft.com/office/drawing/2014/main" id="{3EA10ECC-091A-40DA-AB51-14F702BC5522}"/>
              </a:ext>
            </a:extLst>
          </p:cNvPr>
          <p:cNvSpPr/>
          <p:nvPr/>
        </p:nvSpPr>
        <p:spPr>
          <a:xfrm>
            <a:off x="9573063" y="4927333"/>
            <a:ext cx="564193" cy="59770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feld 21">
            <a:extLst>
              <a:ext uri="{FF2B5EF4-FFF2-40B4-BE49-F238E27FC236}">
                <a16:creationId xmlns:a16="http://schemas.microsoft.com/office/drawing/2014/main" id="{FD55A253-C47D-4D07-87D9-CF5B4B8E981E}"/>
              </a:ext>
            </a:extLst>
          </p:cNvPr>
          <p:cNvSpPr txBox="1"/>
          <p:nvPr/>
        </p:nvSpPr>
        <p:spPr>
          <a:xfrm>
            <a:off x="6655385" y="5713339"/>
            <a:ext cx="3300904" cy="461665"/>
          </a:xfrm>
          <a:prstGeom prst="rect">
            <a:avLst/>
          </a:prstGeom>
          <a:noFill/>
        </p:spPr>
        <p:txBody>
          <a:bodyPr wrap="none" rtlCol="0">
            <a:spAutoFit/>
          </a:bodyPr>
          <a:lstStyle/>
          <a:p>
            <a:r>
              <a:rPr lang="de-DE" sz="2400" dirty="0" err="1">
                <a:solidFill>
                  <a:schemeClr val="dk1"/>
                </a:solidFill>
              </a:rPr>
              <a:t>Propellant</a:t>
            </a:r>
            <a:r>
              <a:rPr lang="de-DE" sz="2400" dirty="0">
                <a:solidFill>
                  <a:schemeClr val="dk1"/>
                </a:solidFill>
              </a:rPr>
              <a:t> </a:t>
            </a:r>
            <a:r>
              <a:rPr lang="de-DE" sz="2400" dirty="0" err="1">
                <a:solidFill>
                  <a:schemeClr val="dk1"/>
                </a:solidFill>
              </a:rPr>
              <a:t>Grain</a:t>
            </a:r>
            <a:r>
              <a:rPr lang="de-DE" sz="2400" dirty="0">
                <a:solidFill>
                  <a:schemeClr val="dk1"/>
                </a:solidFill>
              </a:rPr>
              <a:t> (Fuel)</a:t>
            </a:r>
            <a:endParaRPr lang="en-US" sz="2400" dirty="0">
              <a:solidFill>
                <a:schemeClr val="dk1"/>
              </a:solidFill>
            </a:endParaRPr>
          </a:p>
        </p:txBody>
      </p:sp>
      <p:sp>
        <p:nvSpPr>
          <p:cNvPr id="23" name="Rechteck: abgerundete Ecken 22">
            <a:extLst>
              <a:ext uri="{FF2B5EF4-FFF2-40B4-BE49-F238E27FC236}">
                <a16:creationId xmlns:a16="http://schemas.microsoft.com/office/drawing/2014/main" id="{8BD3E094-265E-4E1B-B0EC-E4BC8462AD2A}"/>
              </a:ext>
            </a:extLst>
          </p:cNvPr>
          <p:cNvSpPr/>
          <p:nvPr/>
        </p:nvSpPr>
        <p:spPr>
          <a:xfrm>
            <a:off x="5810973" y="4754880"/>
            <a:ext cx="4326283" cy="9319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hteck 23">
            <a:extLst>
              <a:ext uri="{FF2B5EF4-FFF2-40B4-BE49-F238E27FC236}">
                <a16:creationId xmlns:a16="http://schemas.microsoft.com/office/drawing/2014/main" id="{DC8A9731-6A1E-4D2C-9E53-326B403E24F7}"/>
              </a:ext>
            </a:extLst>
          </p:cNvPr>
          <p:cNvSpPr/>
          <p:nvPr/>
        </p:nvSpPr>
        <p:spPr>
          <a:xfrm>
            <a:off x="5810973" y="5032114"/>
            <a:ext cx="4326283" cy="3462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feld 24">
            <a:extLst>
              <a:ext uri="{FF2B5EF4-FFF2-40B4-BE49-F238E27FC236}">
                <a16:creationId xmlns:a16="http://schemas.microsoft.com/office/drawing/2014/main" id="{B480019B-3D59-445A-A747-CF1DBD6199DE}"/>
              </a:ext>
            </a:extLst>
          </p:cNvPr>
          <p:cNvSpPr txBox="1"/>
          <p:nvPr/>
        </p:nvSpPr>
        <p:spPr>
          <a:xfrm>
            <a:off x="7085890" y="4156056"/>
            <a:ext cx="1776448" cy="461665"/>
          </a:xfrm>
          <a:prstGeom prst="rect">
            <a:avLst/>
          </a:prstGeom>
          <a:noFill/>
        </p:spPr>
        <p:txBody>
          <a:bodyPr wrap="none" rtlCol="0">
            <a:spAutoFit/>
          </a:bodyPr>
          <a:lstStyle/>
          <a:p>
            <a:r>
              <a:rPr lang="de-DE" sz="2400" dirty="0">
                <a:solidFill>
                  <a:schemeClr val="dk1"/>
                </a:solidFill>
              </a:rPr>
              <a:t>Motor Case</a:t>
            </a:r>
            <a:endParaRPr lang="en-US" sz="2400" dirty="0">
              <a:solidFill>
                <a:schemeClr val="dk1"/>
              </a:solidFill>
            </a:endParaRPr>
          </a:p>
        </p:txBody>
      </p:sp>
      <p:sp>
        <p:nvSpPr>
          <p:cNvPr id="26" name="Textfeld 25">
            <a:extLst>
              <a:ext uri="{FF2B5EF4-FFF2-40B4-BE49-F238E27FC236}">
                <a16:creationId xmlns:a16="http://schemas.microsoft.com/office/drawing/2014/main" id="{45DCB51C-28BF-456D-A3CD-4B9AB170A119}"/>
              </a:ext>
            </a:extLst>
          </p:cNvPr>
          <p:cNvSpPr txBox="1"/>
          <p:nvPr/>
        </p:nvSpPr>
        <p:spPr>
          <a:xfrm>
            <a:off x="3965956" y="5505502"/>
            <a:ext cx="1654620" cy="461665"/>
          </a:xfrm>
          <a:prstGeom prst="rect">
            <a:avLst/>
          </a:prstGeom>
          <a:noFill/>
        </p:spPr>
        <p:txBody>
          <a:bodyPr wrap="none" rtlCol="0">
            <a:spAutoFit/>
          </a:bodyPr>
          <a:lstStyle/>
          <a:p>
            <a:r>
              <a:rPr lang="de-DE" sz="2400" dirty="0">
                <a:solidFill>
                  <a:schemeClr val="dk1"/>
                </a:solidFill>
              </a:rPr>
              <a:t>Port / </a:t>
            </a:r>
            <a:r>
              <a:rPr lang="de-DE" sz="2400" dirty="0" err="1">
                <a:solidFill>
                  <a:schemeClr val="dk1"/>
                </a:solidFill>
              </a:rPr>
              <a:t>Bore</a:t>
            </a:r>
            <a:endParaRPr lang="en-US" sz="2400" dirty="0">
              <a:solidFill>
                <a:schemeClr val="dk1"/>
              </a:solidFill>
            </a:endParaRPr>
          </a:p>
        </p:txBody>
      </p:sp>
      <p:cxnSp>
        <p:nvCxnSpPr>
          <p:cNvPr id="27" name="Gerade Verbindung mit Pfeil 26">
            <a:extLst>
              <a:ext uri="{FF2B5EF4-FFF2-40B4-BE49-F238E27FC236}">
                <a16:creationId xmlns:a16="http://schemas.microsoft.com/office/drawing/2014/main" id="{3014F449-D277-42B4-953F-DDFD0ECDB7F7}"/>
              </a:ext>
            </a:extLst>
          </p:cNvPr>
          <p:cNvCxnSpPr>
            <a:cxnSpLocks/>
          </p:cNvCxnSpPr>
          <p:nvPr/>
        </p:nvCxnSpPr>
        <p:spPr>
          <a:xfrm flipV="1">
            <a:off x="5620576" y="5460224"/>
            <a:ext cx="190397" cy="226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Gewitterblitz 27">
            <a:extLst>
              <a:ext uri="{FF2B5EF4-FFF2-40B4-BE49-F238E27FC236}">
                <a16:creationId xmlns:a16="http://schemas.microsoft.com/office/drawing/2014/main" id="{869544C5-A6BA-4194-845A-21FE3C2EA442}"/>
              </a:ext>
            </a:extLst>
          </p:cNvPr>
          <p:cNvSpPr/>
          <p:nvPr/>
        </p:nvSpPr>
        <p:spPr>
          <a:xfrm>
            <a:off x="5642242" y="4574136"/>
            <a:ext cx="869149" cy="823915"/>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feld 28">
            <a:extLst>
              <a:ext uri="{FF2B5EF4-FFF2-40B4-BE49-F238E27FC236}">
                <a16:creationId xmlns:a16="http://schemas.microsoft.com/office/drawing/2014/main" id="{0F6051B8-E3C0-4ED1-8453-CE3CF69D2F74}"/>
              </a:ext>
            </a:extLst>
          </p:cNvPr>
          <p:cNvSpPr txBox="1"/>
          <p:nvPr/>
        </p:nvSpPr>
        <p:spPr>
          <a:xfrm>
            <a:off x="5266602" y="4041562"/>
            <a:ext cx="1040670" cy="461665"/>
          </a:xfrm>
          <a:prstGeom prst="rect">
            <a:avLst/>
          </a:prstGeom>
          <a:noFill/>
        </p:spPr>
        <p:txBody>
          <a:bodyPr wrap="none" rtlCol="0">
            <a:spAutoFit/>
          </a:bodyPr>
          <a:lstStyle/>
          <a:p>
            <a:r>
              <a:rPr lang="de-DE" sz="2400" dirty="0" err="1">
                <a:solidFill>
                  <a:schemeClr val="dk1"/>
                </a:solidFill>
              </a:rPr>
              <a:t>Igniter</a:t>
            </a:r>
            <a:endParaRPr lang="en-US" sz="2400" dirty="0">
              <a:solidFill>
                <a:schemeClr val="dk1"/>
              </a:solidFill>
            </a:endParaRPr>
          </a:p>
        </p:txBody>
      </p:sp>
      <p:sp>
        <p:nvSpPr>
          <p:cNvPr id="30" name="Minuszeichen 29">
            <a:extLst>
              <a:ext uri="{FF2B5EF4-FFF2-40B4-BE49-F238E27FC236}">
                <a16:creationId xmlns:a16="http://schemas.microsoft.com/office/drawing/2014/main" id="{C18E0B4D-7DB2-47FE-9D92-9DE4D19F9B65}"/>
              </a:ext>
            </a:extLst>
          </p:cNvPr>
          <p:cNvSpPr/>
          <p:nvPr/>
        </p:nvSpPr>
        <p:spPr>
          <a:xfrm rot="16200000">
            <a:off x="9946718" y="4528280"/>
            <a:ext cx="673085" cy="590397"/>
          </a:xfrm>
          <a:prstGeom prst="mathMin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Minuszeichen 30">
            <a:extLst>
              <a:ext uri="{FF2B5EF4-FFF2-40B4-BE49-F238E27FC236}">
                <a16:creationId xmlns:a16="http://schemas.microsoft.com/office/drawing/2014/main" id="{DA24C06B-5AC6-42FE-A1D5-0F5D927D42A2}"/>
              </a:ext>
            </a:extLst>
          </p:cNvPr>
          <p:cNvSpPr/>
          <p:nvPr/>
        </p:nvSpPr>
        <p:spPr>
          <a:xfrm rot="16200000">
            <a:off x="9946718" y="5348991"/>
            <a:ext cx="673085" cy="590397"/>
          </a:xfrm>
          <a:prstGeom prst="mathMin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a:extLst>
              <a:ext uri="{FF2B5EF4-FFF2-40B4-BE49-F238E27FC236}">
                <a16:creationId xmlns:a16="http://schemas.microsoft.com/office/drawing/2014/main" id="{B124F845-7D05-4790-BE1B-E772358BBBA9}"/>
              </a:ext>
            </a:extLst>
          </p:cNvPr>
          <p:cNvSpPr txBox="1"/>
          <p:nvPr/>
        </p:nvSpPr>
        <p:spPr>
          <a:xfrm>
            <a:off x="9749528" y="6042879"/>
            <a:ext cx="1418557" cy="830997"/>
          </a:xfrm>
          <a:prstGeom prst="rect">
            <a:avLst/>
          </a:prstGeom>
          <a:noFill/>
        </p:spPr>
        <p:txBody>
          <a:bodyPr wrap="square" rtlCol="0">
            <a:spAutoFit/>
          </a:bodyPr>
          <a:lstStyle/>
          <a:p>
            <a:pPr algn="ctr"/>
            <a:r>
              <a:rPr lang="de-DE" sz="2400" dirty="0" err="1">
                <a:solidFill>
                  <a:schemeClr val="dk1"/>
                </a:solidFill>
              </a:rPr>
              <a:t>Throat</a:t>
            </a:r>
            <a:r>
              <a:rPr lang="de-DE" sz="2400" dirty="0">
                <a:solidFill>
                  <a:schemeClr val="dk1"/>
                </a:solidFill>
              </a:rPr>
              <a:t> </a:t>
            </a:r>
            <a:r>
              <a:rPr lang="de-DE" sz="2400" dirty="0" err="1">
                <a:solidFill>
                  <a:schemeClr val="dk1"/>
                </a:solidFill>
              </a:rPr>
              <a:t>Orifice</a:t>
            </a:r>
            <a:endParaRPr lang="de-DE" sz="2400" dirty="0">
              <a:solidFill>
                <a:schemeClr val="dk1"/>
              </a:solidFill>
            </a:endParaRPr>
          </a:p>
        </p:txBody>
      </p:sp>
    </p:spTree>
    <p:extLst>
      <p:ext uri="{BB962C8B-B14F-4D97-AF65-F5344CB8AC3E}">
        <p14:creationId xmlns:p14="http://schemas.microsoft.com/office/powerpoint/2010/main" val="42439087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sz="2200" dirty="0"/>
              <a:t>Pressurant Tank stores pressurant gas (e.g. Helium or Nitrogen), maintains propellant tank pressure</a:t>
            </a:r>
          </a:p>
          <a:p>
            <a:pPr marL="360000" lvl="1" indent="-270000">
              <a:lnSpc>
                <a:spcPct val="100000"/>
              </a:lnSpc>
              <a:spcBef>
                <a:spcPts val="600"/>
              </a:spcBef>
              <a:buSzPct val="100000"/>
              <a:buFont typeface="Noto Sans Symbols"/>
              <a:buChar char="▪"/>
            </a:pPr>
            <a:r>
              <a:rPr lang="en-US" sz="2200" dirty="0"/>
              <a:t>Pressure Regulator reduces pressurant pressure to desired propellant tank pressure level (@ constant level)</a:t>
            </a:r>
          </a:p>
          <a:p>
            <a:pPr marL="360000" lvl="1" indent="-270000">
              <a:lnSpc>
                <a:spcPct val="100000"/>
              </a:lnSpc>
              <a:spcBef>
                <a:spcPts val="600"/>
              </a:spcBef>
              <a:buSzPct val="100000"/>
              <a:buFont typeface="Noto Sans Symbols"/>
              <a:buChar char="▪"/>
            </a:pPr>
            <a:r>
              <a:rPr lang="en-US" sz="2200" dirty="0"/>
              <a:t>Propellant Tank stores liquid oxidizer (or gaseous oxidizer)</a:t>
            </a:r>
          </a:p>
          <a:p>
            <a:pPr marL="360000" lvl="1" indent="-270000">
              <a:lnSpc>
                <a:spcPct val="100000"/>
              </a:lnSpc>
              <a:spcBef>
                <a:spcPts val="600"/>
              </a:spcBef>
              <a:buSzPct val="100000"/>
              <a:buFont typeface="Noto Sans Symbols"/>
              <a:buChar char="▪"/>
            </a:pPr>
            <a:r>
              <a:rPr lang="en-US" sz="2200" dirty="0"/>
              <a:t>Flow valve controls propellant flow (on / off), could provide throttling</a:t>
            </a:r>
          </a:p>
          <a:p>
            <a:pPr marL="360000" lvl="1" indent="-270000">
              <a:lnSpc>
                <a:spcPct val="100000"/>
              </a:lnSpc>
              <a:spcBef>
                <a:spcPts val="600"/>
              </a:spcBef>
              <a:buSzPct val="100000"/>
              <a:buFont typeface="Noto Sans Symbols"/>
              <a:buChar char="▪"/>
            </a:pPr>
            <a:r>
              <a:rPr lang="en-US" sz="2200" dirty="0"/>
              <a:t>Motor case contains combustion pressure</a:t>
            </a:r>
          </a:p>
          <a:p>
            <a:pPr marL="360000" lvl="1" indent="-270000">
              <a:lnSpc>
                <a:spcPct val="100000"/>
              </a:lnSpc>
              <a:spcBef>
                <a:spcPts val="600"/>
              </a:spcBef>
              <a:buSzPct val="100000"/>
              <a:buFont typeface="Noto Sans Symbols"/>
              <a:buChar char="▪"/>
            </a:pPr>
            <a:r>
              <a:rPr lang="en-US" sz="2200" dirty="0"/>
              <a:t>Ports or Bores determine regression rate (number and shape can vary) </a:t>
            </a:r>
          </a:p>
          <a:p>
            <a:pPr marL="360000" lvl="1" indent="-270000">
              <a:lnSpc>
                <a:spcPct val="100000"/>
              </a:lnSpc>
              <a:spcBef>
                <a:spcPts val="600"/>
              </a:spcBef>
              <a:buSzPct val="100000"/>
              <a:buFont typeface="Noto Sans Symbols"/>
              <a:buChar char="▪"/>
            </a:pPr>
            <a:r>
              <a:rPr lang="en-US" sz="2200" dirty="0"/>
              <a:t>Nozzle allows exhaust products to expand into ambient</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102</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159819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sz="2200" dirty="0"/>
              <a:t>Hybrid propulsion systems stores propellant in 2 different states – liquid and solid</a:t>
            </a:r>
          </a:p>
          <a:p>
            <a:pPr marL="360000" lvl="1" indent="-270000">
              <a:lnSpc>
                <a:spcPct val="100000"/>
              </a:lnSpc>
              <a:spcBef>
                <a:spcPts val="600"/>
              </a:spcBef>
              <a:buSzPct val="100000"/>
              <a:buFont typeface="Noto Sans Symbols"/>
              <a:buChar char="▪"/>
            </a:pPr>
            <a:r>
              <a:rPr lang="en-US" sz="2200" dirty="0"/>
              <a:t>In a typical hybrid, the fuel is a solid propellant and the oxidizer is a liquid propellant</a:t>
            </a:r>
          </a:p>
          <a:p>
            <a:pPr marL="360000" lvl="1" indent="-270000">
              <a:lnSpc>
                <a:spcPct val="100000"/>
              </a:lnSpc>
              <a:spcBef>
                <a:spcPts val="600"/>
              </a:spcBef>
              <a:buSzPct val="100000"/>
              <a:buFont typeface="Noto Sans Symbols"/>
              <a:buChar char="▪"/>
            </a:pPr>
            <a:r>
              <a:rPr lang="en-US" sz="2200" dirty="0"/>
              <a:t>However it is also possible to use «reverse hybrids», solid oxidizers with liquid fuels</a:t>
            </a:r>
          </a:p>
          <a:p>
            <a:pPr marL="630000" lvl="1" indent="-270000">
              <a:lnSpc>
                <a:spcPct val="100000"/>
              </a:lnSpc>
              <a:spcBef>
                <a:spcPts val="600"/>
              </a:spcBef>
              <a:buSzPct val="100000"/>
            </a:pPr>
            <a:r>
              <a:rPr lang="en-US" sz="2000" dirty="0"/>
              <a:t>C</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D</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103</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4793490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sz="2200" dirty="0"/>
              <a:t>Shape of Ports / Bores</a:t>
            </a:r>
          </a:p>
          <a:p>
            <a:pPr>
              <a:lnSpc>
                <a:spcPct val="110000"/>
              </a:lnSpc>
            </a:pPr>
            <a:endParaRPr lang="en-US" dirty="0"/>
          </a:p>
          <a:p>
            <a:pPr>
              <a:lnSpc>
                <a:spcPct val="110000"/>
              </a:lnSpc>
            </a:pPr>
            <a:endParaRPr lang="en-US" dirty="0"/>
          </a:p>
          <a:p>
            <a:pPr>
              <a:lnSpc>
                <a:spcPct val="110000"/>
              </a:lnSpc>
            </a:pPr>
            <a:endParaRPr lang="en-US" dirty="0"/>
          </a:p>
          <a:p>
            <a:pPr>
              <a:lnSpc>
                <a:spcPct val="110000"/>
              </a:lnSpc>
            </a:pPr>
            <a:endParaRPr lang="en-US" dirty="0"/>
          </a:p>
          <a:p>
            <a:pPr>
              <a:lnSpc>
                <a:spcPct val="110000"/>
              </a:lnSpc>
            </a:pPr>
            <a:endParaRPr lang="en-US" dirty="0"/>
          </a:p>
          <a:p>
            <a:pPr marL="630000" lvl="1" indent="-270000">
              <a:lnSpc>
                <a:spcPct val="100000"/>
              </a:lnSpc>
              <a:spcBef>
                <a:spcPts val="600"/>
              </a:spcBef>
              <a:buSzPct val="100000"/>
            </a:pPr>
            <a:r>
              <a:rPr lang="en-US" sz="2000" dirty="0"/>
              <a:t>Shape and number can vary</a:t>
            </a:r>
          </a:p>
          <a:p>
            <a:pPr marL="630000" lvl="1" indent="-270000">
              <a:lnSpc>
                <a:spcPct val="100000"/>
              </a:lnSpc>
              <a:spcBef>
                <a:spcPts val="600"/>
              </a:spcBef>
              <a:buSzPct val="100000"/>
            </a:pPr>
            <a:r>
              <a:rPr lang="en-US" sz="2000" dirty="0"/>
              <a:t>Interesting is constant regression rate (similar to solid propulsion systems)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104</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grpSp>
        <p:nvGrpSpPr>
          <p:cNvPr id="9" name="object 21">
            <a:extLst>
              <a:ext uri="{FF2B5EF4-FFF2-40B4-BE49-F238E27FC236}">
                <a16:creationId xmlns:a16="http://schemas.microsoft.com/office/drawing/2014/main" id="{B044020D-9588-4514-ADF8-B925779F84EA}"/>
              </a:ext>
            </a:extLst>
          </p:cNvPr>
          <p:cNvGrpSpPr/>
          <p:nvPr/>
        </p:nvGrpSpPr>
        <p:grpSpPr>
          <a:xfrm>
            <a:off x="3159086" y="4423029"/>
            <a:ext cx="2684780" cy="1099820"/>
            <a:chOff x="346329" y="3996309"/>
            <a:chExt cx="2684780" cy="1099820"/>
          </a:xfrm>
        </p:grpSpPr>
        <p:pic>
          <p:nvPicPr>
            <p:cNvPr id="10" name="object 22">
              <a:extLst>
                <a:ext uri="{FF2B5EF4-FFF2-40B4-BE49-F238E27FC236}">
                  <a16:creationId xmlns:a16="http://schemas.microsoft.com/office/drawing/2014/main" id="{19251F15-E465-4769-9C5A-6D4BBC94DB30}"/>
                </a:ext>
              </a:extLst>
            </p:cNvPr>
            <p:cNvPicPr/>
            <p:nvPr/>
          </p:nvPicPr>
          <p:blipFill>
            <a:blip r:embed="rId2" cstate="print"/>
            <a:stretch>
              <a:fillRect/>
            </a:stretch>
          </p:blipFill>
          <p:spPr>
            <a:xfrm>
              <a:off x="413766" y="4063746"/>
              <a:ext cx="964692" cy="964692"/>
            </a:xfrm>
            <a:prstGeom prst="rect">
              <a:avLst/>
            </a:prstGeom>
          </p:spPr>
        </p:pic>
        <p:sp>
          <p:nvSpPr>
            <p:cNvPr id="11" name="object 23">
              <a:extLst>
                <a:ext uri="{FF2B5EF4-FFF2-40B4-BE49-F238E27FC236}">
                  <a16:creationId xmlns:a16="http://schemas.microsoft.com/office/drawing/2014/main" id="{F5CC9543-B5EA-4F8F-A9D3-1CE500CE66F9}"/>
                </a:ext>
              </a:extLst>
            </p:cNvPr>
            <p:cNvSpPr/>
            <p:nvPr/>
          </p:nvSpPr>
          <p:spPr>
            <a:xfrm>
              <a:off x="413766" y="4063746"/>
              <a:ext cx="965200" cy="965200"/>
            </a:xfrm>
            <a:custGeom>
              <a:avLst/>
              <a:gdLst/>
              <a:ahLst/>
              <a:cxnLst/>
              <a:rect l="l" t="t" r="r" b="b"/>
              <a:pathLst>
                <a:path w="965200" h="965200">
                  <a:moveTo>
                    <a:pt x="0" y="482345"/>
                  </a:moveTo>
                  <a:lnTo>
                    <a:pt x="2208" y="435884"/>
                  </a:lnTo>
                  <a:lnTo>
                    <a:pt x="8697" y="390674"/>
                  </a:lnTo>
                  <a:lnTo>
                    <a:pt x="19265" y="346917"/>
                  </a:lnTo>
                  <a:lnTo>
                    <a:pt x="33711" y="304815"/>
                  </a:lnTo>
                  <a:lnTo>
                    <a:pt x="51831" y="264571"/>
                  </a:lnTo>
                  <a:lnTo>
                    <a:pt x="73424" y="226385"/>
                  </a:lnTo>
                  <a:lnTo>
                    <a:pt x="98288" y="190461"/>
                  </a:lnTo>
                  <a:lnTo>
                    <a:pt x="126221" y="156999"/>
                  </a:lnTo>
                  <a:lnTo>
                    <a:pt x="157019" y="126203"/>
                  </a:lnTo>
                  <a:lnTo>
                    <a:pt x="190482" y="98273"/>
                  </a:lnTo>
                  <a:lnTo>
                    <a:pt x="226408" y="73412"/>
                  </a:lnTo>
                  <a:lnTo>
                    <a:pt x="264593" y="51822"/>
                  </a:lnTo>
                  <a:lnTo>
                    <a:pt x="304836" y="33704"/>
                  </a:lnTo>
                  <a:lnTo>
                    <a:pt x="346935" y="19261"/>
                  </a:lnTo>
                  <a:lnTo>
                    <a:pt x="390688" y="8695"/>
                  </a:lnTo>
                  <a:lnTo>
                    <a:pt x="435892" y="2207"/>
                  </a:lnTo>
                  <a:lnTo>
                    <a:pt x="482346" y="0"/>
                  </a:lnTo>
                  <a:lnTo>
                    <a:pt x="528799" y="2207"/>
                  </a:lnTo>
                  <a:lnTo>
                    <a:pt x="574003" y="8695"/>
                  </a:lnTo>
                  <a:lnTo>
                    <a:pt x="617756" y="19261"/>
                  </a:lnTo>
                  <a:lnTo>
                    <a:pt x="659855" y="33704"/>
                  </a:lnTo>
                  <a:lnTo>
                    <a:pt x="700098" y="51822"/>
                  </a:lnTo>
                  <a:lnTo>
                    <a:pt x="738283" y="73412"/>
                  </a:lnTo>
                  <a:lnTo>
                    <a:pt x="774209" y="98273"/>
                  </a:lnTo>
                  <a:lnTo>
                    <a:pt x="807672" y="126203"/>
                  </a:lnTo>
                  <a:lnTo>
                    <a:pt x="838470" y="156999"/>
                  </a:lnTo>
                  <a:lnTo>
                    <a:pt x="866403" y="190461"/>
                  </a:lnTo>
                  <a:lnTo>
                    <a:pt x="891267" y="226385"/>
                  </a:lnTo>
                  <a:lnTo>
                    <a:pt x="912860" y="264571"/>
                  </a:lnTo>
                  <a:lnTo>
                    <a:pt x="930980" y="304815"/>
                  </a:lnTo>
                  <a:lnTo>
                    <a:pt x="945426" y="346917"/>
                  </a:lnTo>
                  <a:lnTo>
                    <a:pt x="955994" y="390674"/>
                  </a:lnTo>
                  <a:lnTo>
                    <a:pt x="962483" y="435884"/>
                  </a:lnTo>
                  <a:lnTo>
                    <a:pt x="964692" y="482345"/>
                  </a:lnTo>
                  <a:lnTo>
                    <a:pt x="962483" y="528807"/>
                  </a:lnTo>
                  <a:lnTo>
                    <a:pt x="955994" y="574017"/>
                  </a:lnTo>
                  <a:lnTo>
                    <a:pt x="945426" y="617774"/>
                  </a:lnTo>
                  <a:lnTo>
                    <a:pt x="930980" y="659876"/>
                  </a:lnTo>
                  <a:lnTo>
                    <a:pt x="912860" y="700120"/>
                  </a:lnTo>
                  <a:lnTo>
                    <a:pt x="891267" y="738306"/>
                  </a:lnTo>
                  <a:lnTo>
                    <a:pt x="866403" y="774230"/>
                  </a:lnTo>
                  <a:lnTo>
                    <a:pt x="838470" y="807692"/>
                  </a:lnTo>
                  <a:lnTo>
                    <a:pt x="807672" y="838488"/>
                  </a:lnTo>
                  <a:lnTo>
                    <a:pt x="774209" y="866418"/>
                  </a:lnTo>
                  <a:lnTo>
                    <a:pt x="738283" y="891279"/>
                  </a:lnTo>
                  <a:lnTo>
                    <a:pt x="700098" y="912869"/>
                  </a:lnTo>
                  <a:lnTo>
                    <a:pt x="659855" y="930987"/>
                  </a:lnTo>
                  <a:lnTo>
                    <a:pt x="617756" y="945430"/>
                  </a:lnTo>
                  <a:lnTo>
                    <a:pt x="574003" y="955996"/>
                  </a:lnTo>
                  <a:lnTo>
                    <a:pt x="528799" y="962484"/>
                  </a:lnTo>
                  <a:lnTo>
                    <a:pt x="482346" y="964691"/>
                  </a:lnTo>
                  <a:lnTo>
                    <a:pt x="435892" y="962484"/>
                  </a:lnTo>
                  <a:lnTo>
                    <a:pt x="390688" y="955996"/>
                  </a:lnTo>
                  <a:lnTo>
                    <a:pt x="346935" y="945430"/>
                  </a:lnTo>
                  <a:lnTo>
                    <a:pt x="304836" y="930987"/>
                  </a:lnTo>
                  <a:lnTo>
                    <a:pt x="264593" y="912869"/>
                  </a:lnTo>
                  <a:lnTo>
                    <a:pt x="226408" y="891279"/>
                  </a:lnTo>
                  <a:lnTo>
                    <a:pt x="190482" y="866418"/>
                  </a:lnTo>
                  <a:lnTo>
                    <a:pt x="157019" y="838488"/>
                  </a:lnTo>
                  <a:lnTo>
                    <a:pt x="126221" y="807692"/>
                  </a:lnTo>
                  <a:lnTo>
                    <a:pt x="98288" y="774230"/>
                  </a:lnTo>
                  <a:lnTo>
                    <a:pt x="73424" y="738306"/>
                  </a:lnTo>
                  <a:lnTo>
                    <a:pt x="51831" y="700120"/>
                  </a:lnTo>
                  <a:lnTo>
                    <a:pt x="33711" y="659876"/>
                  </a:lnTo>
                  <a:lnTo>
                    <a:pt x="19265" y="617774"/>
                  </a:lnTo>
                  <a:lnTo>
                    <a:pt x="8697" y="574017"/>
                  </a:lnTo>
                  <a:lnTo>
                    <a:pt x="2208" y="528807"/>
                  </a:lnTo>
                  <a:lnTo>
                    <a:pt x="0" y="482345"/>
                  </a:lnTo>
                  <a:close/>
                </a:path>
              </a:pathLst>
            </a:custGeom>
            <a:ln w="19050">
              <a:solidFill>
                <a:srgbClr val="000000"/>
              </a:solidFill>
            </a:ln>
          </p:spPr>
          <p:txBody>
            <a:bodyPr wrap="square" lIns="0" tIns="0" rIns="0" bIns="0" rtlCol="0"/>
            <a:lstStyle/>
            <a:p>
              <a:endParaRPr/>
            </a:p>
          </p:txBody>
        </p:sp>
        <p:sp>
          <p:nvSpPr>
            <p:cNvPr id="12" name="object 24">
              <a:extLst>
                <a:ext uri="{FF2B5EF4-FFF2-40B4-BE49-F238E27FC236}">
                  <a16:creationId xmlns:a16="http://schemas.microsoft.com/office/drawing/2014/main" id="{5D028103-D341-4597-A71D-18B39F297012}"/>
                </a:ext>
              </a:extLst>
            </p:cNvPr>
            <p:cNvSpPr/>
            <p:nvPr/>
          </p:nvSpPr>
          <p:spPr>
            <a:xfrm>
              <a:off x="602564" y="4261739"/>
              <a:ext cx="576580" cy="584200"/>
            </a:xfrm>
            <a:custGeom>
              <a:avLst/>
              <a:gdLst/>
              <a:ahLst/>
              <a:cxnLst/>
              <a:rect l="l" t="t" r="r" b="b"/>
              <a:pathLst>
                <a:path w="576580" h="584200">
                  <a:moveTo>
                    <a:pt x="401853" y="0"/>
                  </a:moveTo>
                  <a:lnTo>
                    <a:pt x="288302" y="217297"/>
                  </a:lnTo>
                  <a:lnTo>
                    <a:pt x="145326" y="23494"/>
                  </a:lnTo>
                  <a:lnTo>
                    <a:pt x="239725" y="246634"/>
                  </a:lnTo>
                  <a:lnTo>
                    <a:pt x="0" y="242316"/>
                  </a:lnTo>
                  <a:lnTo>
                    <a:pt x="231254" y="303149"/>
                  </a:lnTo>
                  <a:lnTo>
                    <a:pt x="75311" y="491617"/>
                  </a:lnTo>
                  <a:lnTo>
                    <a:pt x="269290" y="344424"/>
                  </a:lnTo>
                  <a:lnTo>
                    <a:pt x="314553" y="583692"/>
                  </a:lnTo>
                  <a:lnTo>
                    <a:pt x="325170" y="339344"/>
                  </a:lnTo>
                  <a:lnTo>
                    <a:pt x="537552" y="449199"/>
                  </a:lnTo>
                  <a:lnTo>
                    <a:pt x="356831" y="291719"/>
                  </a:lnTo>
                  <a:lnTo>
                    <a:pt x="576402" y="189484"/>
                  </a:lnTo>
                  <a:lnTo>
                    <a:pt x="340423" y="237362"/>
                  </a:lnTo>
                  <a:lnTo>
                    <a:pt x="401853" y="0"/>
                  </a:lnTo>
                  <a:close/>
                </a:path>
              </a:pathLst>
            </a:custGeom>
            <a:solidFill>
              <a:srgbClr val="FFFFFF"/>
            </a:solidFill>
          </p:spPr>
          <p:txBody>
            <a:bodyPr wrap="square" lIns="0" tIns="0" rIns="0" bIns="0" rtlCol="0"/>
            <a:lstStyle/>
            <a:p>
              <a:endParaRPr/>
            </a:p>
          </p:txBody>
        </p:sp>
        <p:sp>
          <p:nvSpPr>
            <p:cNvPr id="13" name="object 25">
              <a:extLst>
                <a:ext uri="{FF2B5EF4-FFF2-40B4-BE49-F238E27FC236}">
                  <a16:creationId xmlns:a16="http://schemas.microsoft.com/office/drawing/2014/main" id="{4C15D0AE-C9F9-4CAD-A259-929D0EEEDEA2}"/>
                </a:ext>
              </a:extLst>
            </p:cNvPr>
            <p:cNvSpPr/>
            <p:nvPr/>
          </p:nvSpPr>
          <p:spPr>
            <a:xfrm>
              <a:off x="602564" y="4261739"/>
              <a:ext cx="576580" cy="584200"/>
            </a:xfrm>
            <a:custGeom>
              <a:avLst/>
              <a:gdLst/>
              <a:ahLst/>
              <a:cxnLst/>
              <a:rect l="l" t="t" r="r" b="b"/>
              <a:pathLst>
                <a:path w="576580" h="584200">
                  <a:moveTo>
                    <a:pt x="0" y="242316"/>
                  </a:moveTo>
                  <a:lnTo>
                    <a:pt x="239725" y="246634"/>
                  </a:lnTo>
                  <a:lnTo>
                    <a:pt x="145326" y="23494"/>
                  </a:lnTo>
                  <a:lnTo>
                    <a:pt x="288302" y="217297"/>
                  </a:lnTo>
                  <a:lnTo>
                    <a:pt x="401853" y="0"/>
                  </a:lnTo>
                  <a:lnTo>
                    <a:pt x="340423" y="237362"/>
                  </a:lnTo>
                  <a:lnTo>
                    <a:pt x="576402" y="189484"/>
                  </a:lnTo>
                  <a:lnTo>
                    <a:pt x="356831" y="291719"/>
                  </a:lnTo>
                  <a:lnTo>
                    <a:pt x="537552" y="449199"/>
                  </a:lnTo>
                  <a:lnTo>
                    <a:pt x="325170" y="339344"/>
                  </a:lnTo>
                  <a:lnTo>
                    <a:pt x="314553" y="583692"/>
                  </a:lnTo>
                  <a:lnTo>
                    <a:pt x="269290" y="344424"/>
                  </a:lnTo>
                  <a:lnTo>
                    <a:pt x="75311" y="491617"/>
                  </a:lnTo>
                  <a:lnTo>
                    <a:pt x="231254" y="303149"/>
                  </a:lnTo>
                  <a:lnTo>
                    <a:pt x="0" y="242316"/>
                  </a:lnTo>
                  <a:close/>
                </a:path>
              </a:pathLst>
            </a:custGeom>
            <a:ln w="19049">
              <a:solidFill>
                <a:srgbClr val="FF0000"/>
              </a:solidFill>
            </a:ln>
          </p:spPr>
          <p:txBody>
            <a:bodyPr wrap="square" lIns="0" tIns="0" rIns="0" bIns="0" rtlCol="0"/>
            <a:lstStyle/>
            <a:p>
              <a:endParaRPr/>
            </a:p>
          </p:txBody>
        </p:sp>
        <p:sp>
          <p:nvSpPr>
            <p:cNvPr id="14" name="object 26">
              <a:extLst>
                <a:ext uri="{FF2B5EF4-FFF2-40B4-BE49-F238E27FC236}">
                  <a16:creationId xmlns:a16="http://schemas.microsoft.com/office/drawing/2014/main" id="{7EDC7E15-5EA8-4CEE-AEA1-ADCD0347C60B}"/>
                </a:ext>
              </a:extLst>
            </p:cNvPr>
            <p:cNvSpPr/>
            <p:nvPr/>
          </p:nvSpPr>
          <p:spPr>
            <a:xfrm>
              <a:off x="355854" y="4005834"/>
              <a:ext cx="1080770" cy="1080770"/>
            </a:xfrm>
            <a:custGeom>
              <a:avLst/>
              <a:gdLst/>
              <a:ahLst/>
              <a:cxnLst/>
              <a:rect l="l" t="t" r="r" b="b"/>
              <a:pathLst>
                <a:path w="1080770" h="1080770">
                  <a:moveTo>
                    <a:pt x="0" y="540258"/>
                  </a:moveTo>
                  <a:lnTo>
                    <a:pt x="2207" y="491091"/>
                  </a:lnTo>
                  <a:lnTo>
                    <a:pt x="8704" y="443159"/>
                  </a:lnTo>
                  <a:lnTo>
                    <a:pt x="19298" y="396654"/>
                  </a:lnTo>
                  <a:lnTo>
                    <a:pt x="33800" y="351765"/>
                  </a:lnTo>
                  <a:lnTo>
                    <a:pt x="52018" y="308685"/>
                  </a:lnTo>
                  <a:lnTo>
                    <a:pt x="73761" y="267603"/>
                  </a:lnTo>
                  <a:lnTo>
                    <a:pt x="98840" y="228710"/>
                  </a:lnTo>
                  <a:lnTo>
                    <a:pt x="127062" y="192198"/>
                  </a:lnTo>
                  <a:lnTo>
                    <a:pt x="158238" y="158257"/>
                  </a:lnTo>
                  <a:lnTo>
                    <a:pt x="192177" y="127079"/>
                  </a:lnTo>
                  <a:lnTo>
                    <a:pt x="228688" y="98854"/>
                  </a:lnTo>
                  <a:lnTo>
                    <a:pt x="267580" y="73772"/>
                  </a:lnTo>
                  <a:lnTo>
                    <a:pt x="308663" y="52026"/>
                  </a:lnTo>
                  <a:lnTo>
                    <a:pt x="351745" y="33806"/>
                  </a:lnTo>
                  <a:lnTo>
                    <a:pt x="396636" y="19302"/>
                  </a:lnTo>
                  <a:lnTo>
                    <a:pt x="443146" y="8706"/>
                  </a:lnTo>
                  <a:lnTo>
                    <a:pt x="491083" y="2208"/>
                  </a:lnTo>
                  <a:lnTo>
                    <a:pt x="540258" y="0"/>
                  </a:lnTo>
                  <a:lnTo>
                    <a:pt x="589432" y="2208"/>
                  </a:lnTo>
                  <a:lnTo>
                    <a:pt x="637369" y="8706"/>
                  </a:lnTo>
                  <a:lnTo>
                    <a:pt x="683879" y="19302"/>
                  </a:lnTo>
                  <a:lnTo>
                    <a:pt x="728770" y="33806"/>
                  </a:lnTo>
                  <a:lnTo>
                    <a:pt x="771852" y="52026"/>
                  </a:lnTo>
                  <a:lnTo>
                    <a:pt x="812935" y="73772"/>
                  </a:lnTo>
                  <a:lnTo>
                    <a:pt x="851827" y="98854"/>
                  </a:lnTo>
                  <a:lnTo>
                    <a:pt x="888338" y="127079"/>
                  </a:lnTo>
                  <a:lnTo>
                    <a:pt x="922277" y="158257"/>
                  </a:lnTo>
                  <a:lnTo>
                    <a:pt x="953453" y="192198"/>
                  </a:lnTo>
                  <a:lnTo>
                    <a:pt x="981675" y="228710"/>
                  </a:lnTo>
                  <a:lnTo>
                    <a:pt x="1006754" y="267603"/>
                  </a:lnTo>
                  <a:lnTo>
                    <a:pt x="1028497" y="308685"/>
                  </a:lnTo>
                  <a:lnTo>
                    <a:pt x="1046715" y="351765"/>
                  </a:lnTo>
                  <a:lnTo>
                    <a:pt x="1061217" y="396654"/>
                  </a:lnTo>
                  <a:lnTo>
                    <a:pt x="1071811" y="443159"/>
                  </a:lnTo>
                  <a:lnTo>
                    <a:pt x="1078308" y="491091"/>
                  </a:lnTo>
                  <a:lnTo>
                    <a:pt x="1080516" y="540258"/>
                  </a:lnTo>
                  <a:lnTo>
                    <a:pt x="1078308" y="589424"/>
                  </a:lnTo>
                  <a:lnTo>
                    <a:pt x="1071811" y="637356"/>
                  </a:lnTo>
                  <a:lnTo>
                    <a:pt x="1061217" y="683861"/>
                  </a:lnTo>
                  <a:lnTo>
                    <a:pt x="1046715" y="728750"/>
                  </a:lnTo>
                  <a:lnTo>
                    <a:pt x="1028497" y="771830"/>
                  </a:lnTo>
                  <a:lnTo>
                    <a:pt x="1006754" y="812912"/>
                  </a:lnTo>
                  <a:lnTo>
                    <a:pt x="981675" y="851805"/>
                  </a:lnTo>
                  <a:lnTo>
                    <a:pt x="953453" y="888317"/>
                  </a:lnTo>
                  <a:lnTo>
                    <a:pt x="922277" y="922258"/>
                  </a:lnTo>
                  <a:lnTo>
                    <a:pt x="888338" y="953436"/>
                  </a:lnTo>
                  <a:lnTo>
                    <a:pt x="851827" y="981661"/>
                  </a:lnTo>
                  <a:lnTo>
                    <a:pt x="812935" y="1006743"/>
                  </a:lnTo>
                  <a:lnTo>
                    <a:pt x="771852" y="1028489"/>
                  </a:lnTo>
                  <a:lnTo>
                    <a:pt x="728770" y="1046709"/>
                  </a:lnTo>
                  <a:lnTo>
                    <a:pt x="683879" y="1061213"/>
                  </a:lnTo>
                  <a:lnTo>
                    <a:pt x="637369" y="1071809"/>
                  </a:lnTo>
                  <a:lnTo>
                    <a:pt x="589432" y="1078307"/>
                  </a:lnTo>
                  <a:lnTo>
                    <a:pt x="540258" y="1080516"/>
                  </a:lnTo>
                  <a:lnTo>
                    <a:pt x="491083" y="1078307"/>
                  </a:lnTo>
                  <a:lnTo>
                    <a:pt x="443146" y="1071809"/>
                  </a:lnTo>
                  <a:lnTo>
                    <a:pt x="396636" y="1061213"/>
                  </a:lnTo>
                  <a:lnTo>
                    <a:pt x="351745" y="1046709"/>
                  </a:lnTo>
                  <a:lnTo>
                    <a:pt x="308663" y="1028489"/>
                  </a:lnTo>
                  <a:lnTo>
                    <a:pt x="267580" y="1006743"/>
                  </a:lnTo>
                  <a:lnTo>
                    <a:pt x="228688" y="981661"/>
                  </a:lnTo>
                  <a:lnTo>
                    <a:pt x="192177" y="953436"/>
                  </a:lnTo>
                  <a:lnTo>
                    <a:pt x="158238" y="922258"/>
                  </a:lnTo>
                  <a:lnTo>
                    <a:pt x="127062" y="888317"/>
                  </a:lnTo>
                  <a:lnTo>
                    <a:pt x="98840" y="851805"/>
                  </a:lnTo>
                  <a:lnTo>
                    <a:pt x="73761" y="812912"/>
                  </a:lnTo>
                  <a:lnTo>
                    <a:pt x="52018" y="771830"/>
                  </a:lnTo>
                  <a:lnTo>
                    <a:pt x="33800" y="728750"/>
                  </a:lnTo>
                  <a:lnTo>
                    <a:pt x="19298" y="683861"/>
                  </a:lnTo>
                  <a:lnTo>
                    <a:pt x="8704" y="637356"/>
                  </a:lnTo>
                  <a:lnTo>
                    <a:pt x="2207" y="589424"/>
                  </a:lnTo>
                  <a:lnTo>
                    <a:pt x="0" y="540258"/>
                  </a:lnTo>
                  <a:close/>
                </a:path>
              </a:pathLst>
            </a:custGeom>
            <a:ln w="19050">
              <a:solidFill>
                <a:srgbClr val="000000"/>
              </a:solidFill>
            </a:ln>
          </p:spPr>
          <p:txBody>
            <a:bodyPr wrap="square" lIns="0" tIns="0" rIns="0" bIns="0" rtlCol="0"/>
            <a:lstStyle/>
            <a:p>
              <a:endParaRPr/>
            </a:p>
          </p:txBody>
        </p:sp>
        <p:pic>
          <p:nvPicPr>
            <p:cNvPr id="15" name="object 27">
              <a:extLst>
                <a:ext uri="{FF2B5EF4-FFF2-40B4-BE49-F238E27FC236}">
                  <a16:creationId xmlns:a16="http://schemas.microsoft.com/office/drawing/2014/main" id="{194E5B79-264A-441C-87E1-C08FBE47B513}"/>
                </a:ext>
              </a:extLst>
            </p:cNvPr>
            <p:cNvPicPr/>
            <p:nvPr/>
          </p:nvPicPr>
          <p:blipFill>
            <a:blip r:embed="rId3" cstate="print"/>
            <a:stretch>
              <a:fillRect/>
            </a:stretch>
          </p:blipFill>
          <p:spPr>
            <a:xfrm>
              <a:off x="1998726" y="4063746"/>
              <a:ext cx="964692" cy="964692"/>
            </a:xfrm>
            <a:prstGeom prst="rect">
              <a:avLst/>
            </a:prstGeom>
          </p:spPr>
        </p:pic>
        <p:pic>
          <p:nvPicPr>
            <p:cNvPr id="16" name="object 28">
              <a:extLst>
                <a:ext uri="{FF2B5EF4-FFF2-40B4-BE49-F238E27FC236}">
                  <a16:creationId xmlns:a16="http://schemas.microsoft.com/office/drawing/2014/main" id="{43141669-0ACB-47C0-BAAC-67DC4D57EAC9}"/>
                </a:ext>
              </a:extLst>
            </p:cNvPr>
            <p:cNvPicPr/>
            <p:nvPr/>
          </p:nvPicPr>
          <p:blipFill>
            <a:blip r:embed="rId4" cstate="print"/>
            <a:stretch>
              <a:fillRect/>
            </a:stretch>
          </p:blipFill>
          <p:spPr>
            <a:xfrm>
              <a:off x="1931289" y="3996309"/>
              <a:ext cx="1099566" cy="1099566"/>
            </a:xfrm>
            <a:prstGeom prst="rect">
              <a:avLst/>
            </a:prstGeom>
          </p:spPr>
        </p:pic>
        <p:sp>
          <p:nvSpPr>
            <p:cNvPr id="17" name="object 29">
              <a:extLst>
                <a:ext uri="{FF2B5EF4-FFF2-40B4-BE49-F238E27FC236}">
                  <a16:creationId xmlns:a16="http://schemas.microsoft.com/office/drawing/2014/main" id="{40FB5E8C-9D9C-4F19-8E8B-C313BC828B2A}"/>
                </a:ext>
              </a:extLst>
            </p:cNvPr>
            <p:cNvSpPr/>
            <p:nvPr/>
          </p:nvSpPr>
          <p:spPr>
            <a:xfrm>
              <a:off x="1459992" y="4364736"/>
              <a:ext cx="449580" cy="407034"/>
            </a:xfrm>
            <a:custGeom>
              <a:avLst/>
              <a:gdLst/>
              <a:ahLst/>
              <a:cxnLst/>
              <a:rect l="l" t="t" r="r" b="b"/>
              <a:pathLst>
                <a:path w="449580" h="407035">
                  <a:moveTo>
                    <a:pt x="246126" y="0"/>
                  </a:moveTo>
                  <a:lnTo>
                    <a:pt x="246126" y="101726"/>
                  </a:lnTo>
                  <a:lnTo>
                    <a:pt x="0" y="101726"/>
                  </a:lnTo>
                  <a:lnTo>
                    <a:pt x="0" y="305181"/>
                  </a:lnTo>
                  <a:lnTo>
                    <a:pt x="246126" y="305181"/>
                  </a:lnTo>
                  <a:lnTo>
                    <a:pt x="246126" y="406907"/>
                  </a:lnTo>
                  <a:lnTo>
                    <a:pt x="449580" y="203453"/>
                  </a:lnTo>
                  <a:lnTo>
                    <a:pt x="246126" y="0"/>
                  </a:lnTo>
                  <a:close/>
                </a:path>
              </a:pathLst>
            </a:custGeom>
            <a:solidFill>
              <a:srgbClr val="000000">
                <a:alpha val="39999"/>
              </a:srgbClr>
            </a:solidFill>
          </p:spPr>
          <p:txBody>
            <a:bodyPr wrap="square" lIns="0" tIns="0" rIns="0" bIns="0" rtlCol="0"/>
            <a:lstStyle/>
            <a:p>
              <a:endParaRPr/>
            </a:p>
          </p:txBody>
        </p:sp>
      </p:grpSp>
      <p:grpSp>
        <p:nvGrpSpPr>
          <p:cNvPr id="18" name="object 7">
            <a:extLst>
              <a:ext uri="{FF2B5EF4-FFF2-40B4-BE49-F238E27FC236}">
                <a16:creationId xmlns:a16="http://schemas.microsoft.com/office/drawing/2014/main" id="{7C3A5BFC-9F9D-4AC5-95A8-1F4A92ACC812}"/>
              </a:ext>
            </a:extLst>
          </p:cNvPr>
          <p:cNvGrpSpPr/>
          <p:nvPr/>
        </p:nvGrpSpPr>
        <p:grpSpPr>
          <a:xfrm>
            <a:off x="3168611" y="3122946"/>
            <a:ext cx="984250" cy="984250"/>
            <a:chOff x="314325" y="1628013"/>
            <a:chExt cx="984250" cy="984250"/>
          </a:xfrm>
        </p:grpSpPr>
        <p:sp>
          <p:nvSpPr>
            <p:cNvPr id="19" name="object 8">
              <a:extLst>
                <a:ext uri="{FF2B5EF4-FFF2-40B4-BE49-F238E27FC236}">
                  <a16:creationId xmlns:a16="http://schemas.microsoft.com/office/drawing/2014/main" id="{89D3F972-AD5F-434C-A5F6-BF0428F4FCD0}"/>
                </a:ext>
              </a:extLst>
            </p:cNvPr>
            <p:cNvSpPr/>
            <p:nvPr/>
          </p:nvSpPr>
          <p:spPr>
            <a:xfrm>
              <a:off x="323850" y="1637538"/>
              <a:ext cx="965200" cy="965200"/>
            </a:xfrm>
            <a:custGeom>
              <a:avLst/>
              <a:gdLst/>
              <a:ahLst/>
              <a:cxnLst/>
              <a:rect l="l" t="t" r="r" b="b"/>
              <a:pathLst>
                <a:path w="965200" h="965200">
                  <a:moveTo>
                    <a:pt x="0" y="482346"/>
                  </a:moveTo>
                  <a:lnTo>
                    <a:pt x="2208" y="435884"/>
                  </a:lnTo>
                  <a:lnTo>
                    <a:pt x="8697" y="390674"/>
                  </a:lnTo>
                  <a:lnTo>
                    <a:pt x="19265" y="346917"/>
                  </a:lnTo>
                  <a:lnTo>
                    <a:pt x="33711" y="304815"/>
                  </a:lnTo>
                  <a:lnTo>
                    <a:pt x="51831" y="264571"/>
                  </a:lnTo>
                  <a:lnTo>
                    <a:pt x="73424" y="226385"/>
                  </a:lnTo>
                  <a:lnTo>
                    <a:pt x="98288" y="190461"/>
                  </a:lnTo>
                  <a:lnTo>
                    <a:pt x="126221" y="156999"/>
                  </a:lnTo>
                  <a:lnTo>
                    <a:pt x="157019" y="126203"/>
                  </a:lnTo>
                  <a:lnTo>
                    <a:pt x="190482" y="98273"/>
                  </a:lnTo>
                  <a:lnTo>
                    <a:pt x="226408" y="73412"/>
                  </a:lnTo>
                  <a:lnTo>
                    <a:pt x="264593" y="51822"/>
                  </a:lnTo>
                  <a:lnTo>
                    <a:pt x="304836" y="33704"/>
                  </a:lnTo>
                  <a:lnTo>
                    <a:pt x="346935" y="19261"/>
                  </a:lnTo>
                  <a:lnTo>
                    <a:pt x="390688" y="8695"/>
                  </a:lnTo>
                  <a:lnTo>
                    <a:pt x="435892" y="2207"/>
                  </a:lnTo>
                  <a:lnTo>
                    <a:pt x="482345" y="0"/>
                  </a:lnTo>
                  <a:lnTo>
                    <a:pt x="528799" y="2207"/>
                  </a:lnTo>
                  <a:lnTo>
                    <a:pt x="574003" y="8695"/>
                  </a:lnTo>
                  <a:lnTo>
                    <a:pt x="617756" y="19261"/>
                  </a:lnTo>
                  <a:lnTo>
                    <a:pt x="659855" y="33704"/>
                  </a:lnTo>
                  <a:lnTo>
                    <a:pt x="700098" y="51822"/>
                  </a:lnTo>
                  <a:lnTo>
                    <a:pt x="738283" y="73412"/>
                  </a:lnTo>
                  <a:lnTo>
                    <a:pt x="774209" y="98273"/>
                  </a:lnTo>
                  <a:lnTo>
                    <a:pt x="807672" y="126203"/>
                  </a:lnTo>
                  <a:lnTo>
                    <a:pt x="838470" y="156999"/>
                  </a:lnTo>
                  <a:lnTo>
                    <a:pt x="866403" y="190461"/>
                  </a:lnTo>
                  <a:lnTo>
                    <a:pt x="891267" y="226385"/>
                  </a:lnTo>
                  <a:lnTo>
                    <a:pt x="912860" y="264571"/>
                  </a:lnTo>
                  <a:lnTo>
                    <a:pt x="930980" y="304815"/>
                  </a:lnTo>
                  <a:lnTo>
                    <a:pt x="945426" y="346917"/>
                  </a:lnTo>
                  <a:lnTo>
                    <a:pt x="955994" y="390674"/>
                  </a:lnTo>
                  <a:lnTo>
                    <a:pt x="962483" y="435884"/>
                  </a:lnTo>
                  <a:lnTo>
                    <a:pt x="964691" y="482346"/>
                  </a:lnTo>
                  <a:lnTo>
                    <a:pt x="962483" y="528807"/>
                  </a:lnTo>
                  <a:lnTo>
                    <a:pt x="955994" y="574017"/>
                  </a:lnTo>
                  <a:lnTo>
                    <a:pt x="945426" y="617774"/>
                  </a:lnTo>
                  <a:lnTo>
                    <a:pt x="930980" y="659876"/>
                  </a:lnTo>
                  <a:lnTo>
                    <a:pt x="912860" y="700120"/>
                  </a:lnTo>
                  <a:lnTo>
                    <a:pt x="891267" y="738306"/>
                  </a:lnTo>
                  <a:lnTo>
                    <a:pt x="866403" y="774230"/>
                  </a:lnTo>
                  <a:lnTo>
                    <a:pt x="838470" y="807692"/>
                  </a:lnTo>
                  <a:lnTo>
                    <a:pt x="807672" y="838488"/>
                  </a:lnTo>
                  <a:lnTo>
                    <a:pt x="774209" y="866418"/>
                  </a:lnTo>
                  <a:lnTo>
                    <a:pt x="738283" y="891279"/>
                  </a:lnTo>
                  <a:lnTo>
                    <a:pt x="700098" y="912869"/>
                  </a:lnTo>
                  <a:lnTo>
                    <a:pt x="659855" y="930987"/>
                  </a:lnTo>
                  <a:lnTo>
                    <a:pt x="617756" y="945430"/>
                  </a:lnTo>
                  <a:lnTo>
                    <a:pt x="574003" y="955996"/>
                  </a:lnTo>
                  <a:lnTo>
                    <a:pt x="528799" y="962484"/>
                  </a:lnTo>
                  <a:lnTo>
                    <a:pt x="482345" y="964691"/>
                  </a:lnTo>
                  <a:lnTo>
                    <a:pt x="435892" y="962484"/>
                  </a:lnTo>
                  <a:lnTo>
                    <a:pt x="390688" y="955996"/>
                  </a:lnTo>
                  <a:lnTo>
                    <a:pt x="346935" y="945430"/>
                  </a:lnTo>
                  <a:lnTo>
                    <a:pt x="304836" y="930987"/>
                  </a:lnTo>
                  <a:lnTo>
                    <a:pt x="264593" y="912869"/>
                  </a:lnTo>
                  <a:lnTo>
                    <a:pt x="226408" y="891279"/>
                  </a:lnTo>
                  <a:lnTo>
                    <a:pt x="190482" y="866418"/>
                  </a:lnTo>
                  <a:lnTo>
                    <a:pt x="157019" y="838488"/>
                  </a:lnTo>
                  <a:lnTo>
                    <a:pt x="126221" y="807692"/>
                  </a:lnTo>
                  <a:lnTo>
                    <a:pt x="98288" y="774230"/>
                  </a:lnTo>
                  <a:lnTo>
                    <a:pt x="73424" y="738306"/>
                  </a:lnTo>
                  <a:lnTo>
                    <a:pt x="51831" y="700120"/>
                  </a:lnTo>
                  <a:lnTo>
                    <a:pt x="33711" y="659876"/>
                  </a:lnTo>
                  <a:lnTo>
                    <a:pt x="19265" y="617774"/>
                  </a:lnTo>
                  <a:lnTo>
                    <a:pt x="8697" y="574017"/>
                  </a:lnTo>
                  <a:lnTo>
                    <a:pt x="2208" y="528807"/>
                  </a:lnTo>
                  <a:lnTo>
                    <a:pt x="0" y="482346"/>
                  </a:lnTo>
                  <a:close/>
                </a:path>
              </a:pathLst>
            </a:custGeom>
            <a:ln w="19050">
              <a:solidFill>
                <a:srgbClr val="000000"/>
              </a:solidFill>
            </a:ln>
          </p:spPr>
          <p:txBody>
            <a:bodyPr wrap="square" lIns="0" tIns="0" rIns="0" bIns="0" rtlCol="0"/>
            <a:lstStyle/>
            <a:p>
              <a:endParaRPr/>
            </a:p>
          </p:txBody>
        </p:sp>
        <p:pic>
          <p:nvPicPr>
            <p:cNvPr id="20" name="object 9">
              <a:extLst>
                <a:ext uri="{FF2B5EF4-FFF2-40B4-BE49-F238E27FC236}">
                  <a16:creationId xmlns:a16="http://schemas.microsoft.com/office/drawing/2014/main" id="{1B706673-A153-4986-A1B5-3AE5C7C0CD5A}"/>
                </a:ext>
              </a:extLst>
            </p:cNvPr>
            <p:cNvPicPr/>
            <p:nvPr/>
          </p:nvPicPr>
          <p:blipFill>
            <a:blip r:embed="rId5" cstate="print"/>
            <a:stretch>
              <a:fillRect/>
            </a:stretch>
          </p:blipFill>
          <p:spPr>
            <a:xfrm>
              <a:off x="453389" y="1767078"/>
              <a:ext cx="705612" cy="705612"/>
            </a:xfrm>
            <a:prstGeom prst="rect">
              <a:avLst/>
            </a:prstGeom>
          </p:spPr>
        </p:pic>
        <p:sp>
          <p:nvSpPr>
            <p:cNvPr id="21" name="object 10">
              <a:extLst>
                <a:ext uri="{FF2B5EF4-FFF2-40B4-BE49-F238E27FC236}">
                  <a16:creationId xmlns:a16="http://schemas.microsoft.com/office/drawing/2014/main" id="{62D7958B-2A70-4CB7-BBDB-C2B3EE9BE3CC}"/>
                </a:ext>
              </a:extLst>
            </p:cNvPr>
            <p:cNvSpPr/>
            <p:nvPr/>
          </p:nvSpPr>
          <p:spPr>
            <a:xfrm>
              <a:off x="453389" y="1767078"/>
              <a:ext cx="706120" cy="706120"/>
            </a:xfrm>
            <a:custGeom>
              <a:avLst/>
              <a:gdLst/>
              <a:ahLst/>
              <a:cxnLst/>
              <a:rect l="l" t="t" r="r" b="b"/>
              <a:pathLst>
                <a:path w="706119" h="706119">
                  <a:moveTo>
                    <a:pt x="0" y="352806"/>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5" y="0"/>
                  </a:lnTo>
                  <a:lnTo>
                    <a:pt x="400678" y="3221"/>
                  </a:lnTo>
                  <a:lnTo>
                    <a:pt x="446593" y="12604"/>
                  </a:lnTo>
                  <a:lnTo>
                    <a:pt x="490131" y="27729"/>
                  </a:lnTo>
                  <a:lnTo>
                    <a:pt x="530871" y="48175"/>
                  </a:lnTo>
                  <a:lnTo>
                    <a:pt x="568392" y="73521"/>
                  </a:lnTo>
                  <a:lnTo>
                    <a:pt x="602275" y="103346"/>
                  </a:lnTo>
                  <a:lnTo>
                    <a:pt x="632098" y="137230"/>
                  </a:lnTo>
                  <a:lnTo>
                    <a:pt x="657442" y="174751"/>
                  </a:lnTo>
                  <a:lnTo>
                    <a:pt x="677885" y="215491"/>
                  </a:lnTo>
                  <a:lnTo>
                    <a:pt x="693009" y="259027"/>
                  </a:lnTo>
                  <a:lnTo>
                    <a:pt x="702391" y="304938"/>
                  </a:lnTo>
                  <a:lnTo>
                    <a:pt x="705612" y="352806"/>
                  </a:lnTo>
                  <a:lnTo>
                    <a:pt x="702391" y="400673"/>
                  </a:lnTo>
                  <a:lnTo>
                    <a:pt x="693009" y="446584"/>
                  </a:lnTo>
                  <a:lnTo>
                    <a:pt x="677885" y="490120"/>
                  </a:lnTo>
                  <a:lnTo>
                    <a:pt x="657442" y="530860"/>
                  </a:lnTo>
                  <a:lnTo>
                    <a:pt x="632098" y="568381"/>
                  </a:lnTo>
                  <a:lnTo>
                    <a:pt x="602275" y="602265"/>
                  </a:lnTo>
                  <a:lnTo>
                    <a:pt x="568392" y="632090"/>
                  </a:lnTo>
                  <a:lnTo>
                    <a:pt x="530871" y="657436"/>
                  </a:lnTo>
                  <a:lnTo>
                    <a:pt x="490131" y="677882"/>
                  </a:lnTo>
                  <a:lnTo>
                    <a:pt x="446593" y="693007"/>
                  </a:lnTo>
                  <a:lnTo>
                    <a:pt x="400678" y="702390"/>
                  </a:lnTo>
                  <a:lnTo>
                    <a:pt x="352805" y="705612"/>
                  </a:lnTo>
                  <a:lnTo>
                    <a:pt x="304933" y="702390"/>
                  </a:lnTo>
                  <a:lnTo>
                    <a:pt x="259018" y="693007"/>
                  </a:lnTo>
                  <a:lnTo>
                    <a:pt x="215480" y="677882"/>
                  </a:lnTo>
                  <a:lnTo>
                    <a:pt x="174740" y="657436"/>
                  </a:lnTo>
                  <a:lnTo>
                    <a:pt x="137219" y="632090"/>
                  </a:lnTo>
                  <a:lnTo>
                    <a:pt x="103336" y="602265"/>
                  </a:lnTo>
                  <a:lnTo>
                    <a:pt x="73513" y="568381"/>
                  </a:lnTo>
                  <a:lnTo>
                    <a:pt x="48169" y="530860"/>
                  </a:lnTo>
                  <a:lnTo>
                    <a:pt x="27726" y="490120"/>
                  </a:lnTo>
                  <a:lnTo>
                    <a:pt x="12602" y="446584"/>
                  </a:lnTo>
                  <a:lnTo>
                    <a:pt x="3220" y="400673"/>
                  </a:lnTo>
                  <a:lnTo>
                    <a:pt x="0" y="352806"/>
                  </a:lnTo>
                  <a:close/>
                </a:path>
              </a:pathLst>
            </a:custGeom>
            <a:ln w="19050">
              <a:solidFill>
                <a:srgbClr val="000000"/>
              </a:solidFill>
            </a:ln>
          </p:spPr>
          <p:txBody>
            <a:bodyPr wrap="square" lIns="0" tIns="0" rIns="0" bIns="0" rtlCol="0"/>
            <a:lstStyle/>
            <a:p>
              <a:endParaRPr/>
            </a:p>
          </p:txBody>
        </p:sp>
      </p:grpSp>
      <p:grpSp>
        <p:nvGrpSpPr>
          <p:cNvPr id="22" name="object 7">
            <a:extLst>
              <a:ext uri="{FF2B5EF4-FFF2-40B4-BE49-F238E27FC236}">
                <a16:creationId xmlns:a16="http://schemas.microsoft.com/office/drawing/2014/main" id="{17796AEC-A12E-4929-8C9B-3CCCE6B91C3C}"/>
              </a:ext>
            </a:extLst>
          </p:cNvPr>
          <p:cNvGrpSpPr/>
          <p:nvPr/>
        </p:nvGrpSpPr>
        <p:grpSpPr>
          <a:xfrm>
            <a:off x="4769982" y="3120598"/>
            <a:ext cx="984250" cy="984250"/>
            <a:chOff x="314325" y="1628013"/>
            <a:chExt cx="984250" cy="984250"/>
          </a:xfrm>
        </p:grpSpPr>
        <p:sp>
          <p:nvSpPr>
            <p:cNvPr id="23" name="object 8">
              <a:extLst>
                <a:ext uri="{FF2B5EF4-FFF2-40B4-BE49-F238E27FC236}">
                  <a16:creationId xmlns:a16="http://schemas.microsoft.com/office/drawing/2014/main" id="{D23D9162-DFAB-4888-BAF8-C8067F27CCEB}"/>
                </a:ext>
              </a:extLst>
            </p:cNvPr>
            <p:cNvSpPr/>
            <p:nvPr/>
          </p:nvSpPr>
          <p:spPr>
            <a:xfrm>
              <a:off x="323850" y="1637538"/>
              <a:ext cx="965200" cy="965200"/>
            </a:xfrm>
            <a:custGeom>
              <a:avLst/>
              <a:gdLst/>
              <a:ahLst/>
              <a:cxnLst/>
              <a:rect l="l" t="t" r="r" b="b"/>
              <a:pathLst>
                <a:path w="965200" h="965200">
                  <a:moveTo>
                    <a:pt x="0" y="482346"/>
                  </a:moveTo>
                  <a:lnTo>
                    <a:pt x="2208" y="435884"/>
                  </a:lnTo>
                  <a:lnTo>
                    <a:pt x="8697" y="390674"/>
                  </a:lnTo>
                  <a:lnTo>
                    <a:pt x="19265" y="346917"/>
                  </a:lnTo>
                  <a:lnTo>
                    <a:pt x="33711" y="304815"/>
                  </a:lnTo>
                  <a:lnTo>
                    <a:pt x="51831" y="264571"/>
                  </a:lnTo>
                  <a:lnTo>
                    <a:pt x="73424" y="226385"/>
                  </a:lnTo>
                  <a:lnTo>
                    <a:pt x="98288" y="190461"/>
                  </a:lnTo>
                  <a:lnTo>
                    <a:pt x="126221" y="156999"/>
                  </a:lnTo>
                  <a:lnTo>
                    <a:pt x="157019" y="126203"/>
                  </a:lnTo>
                  <a:lnTo>
                    <a:pt x="190482" y="98273"/>
                  </a:lnTo>
                  <a:lnTo>
                    <a:pt x="226408" y="73412"/>
                  </a:lnTo>
                  <a:lnTo>
                    <a:pt x="264593" y="51822"/>
                  </a:lnTo>
                  <a:lnTo>
                    <a:pt x="304836" y="33704"/>
                  </a:lnTo>
                  <a:lnTo>
                    <a:pt x="346935" y="19261"/>
                  </a:lnTo>
                  <a:lnTo>
                    <a:pt x="390688" y="8695"/>
                  </a:lnTo>
                  <a:lnTo>
                    <a:pt x="435892" y="2207"/>
                  </a:lnTo>
                  <a:lnTo>
                    <a:pt x="482345" y="0"/>
                  </a:lnTo>
                  <a:lnTo>
                    <a:pt x="528799" y="2207"/>
                  </a:lnTo>
                  <a:lnTo>
                    <a:pt x="574003" y="8695"/>
                  </a:lnTo>
                  <a:lnTo>
                    <a:pt x="617756" y="19261"/>
                  </a:lnTo>
                  <a:lnTo>
                    <a:pt x="659855" y="33704"/>
                  </a:lnTo>
                  <a:lnTo>
                    <a:pt x="700098" y="51822"/>
                  </a:lnTo>
                  <a:lnTo>
                    <a:pt x="738283" y="73412"/>
                  </a:lnTo>
                  <a:lnTo>
                    <a:pt x="774209" y="98273"/>
                  </a:lnTo>
                  <a:lnTo>
                    <a:pt x="807672" y="126203"/>
                  </a:lnTo>
                  <a:lnTo>
                    <a:pt x="838470" y="156999"/>
                  </a:lnTo>
                  <a:lnTo>
                    <a:pt x="866403" y="190461"/>
                  </a:lnTo>
                  <a:lnTo>
                    <a:pt x="891267" y="226385"/>
                  </a:lnTo>
                  <a:lnTo>
                    <a:pt x="912860" y="264571"/>
                  </a:lnTo>
                  <a:lnTo>
                    <a:pt x="930980" y="304815"/>
                  </a:lnTo>
                  <a:lnTo>
                    <a:pt x="945426" y="346917"/>
                  </a:lnTo>
                  <a:lnTo>
                    <a:pt x="955994" y="390674"/>
                  </a:lnTo>
                  <a:lnTo>
                    <a:pt x="962483" y="435884"/>
                  </a:lnTo>
                  <a:lnTo>
                    <a:pt x="964691" y="482346"/>
                  </a:lnTo>
                  <a:lnTo>
                    <a:pt x="962483" y="528807"/>
                  </a:lnTo>
                  <a:lnTo>
                    <a:pt x="955994" y="574017"/>
                  </a:lnTo>
                  <a:lnTo>
                    <a:pt x="945426" y="617774"/>
                  </a:lnTo>
                  <a:lnTo>
                    <a:pt x="930980" y="659876"/>
                  </a:lnTo>
                  <a:lnTo>
                    <a:pt x="912860" y="700120"/>
                  </a:lnTo>
                  <a:lnTo>
                    <a:pt x="891267" y="738306"/>
                  </a:lnTo>
                  <a:lnTo>
                    <a:pt x="866403" y="774230"/>
                  </a:lnTo>
                  <a:lnTo>
                    <a:pt x="838470" y="807692"/>
                  </a:lnTo>
                  <a:lnTo>
                    <a:pt x="807672" y="838488"/>
                  </a:lnTo>
                  <a:lnTo>
                    <a:pt x="774209" y="866418"/>
                  </a:lnTo>
                  <a:lnTo>
                    <a:pt x="738283" y="891279"/>
                  </a:lnTo>
                  <a:lnTo>
                    <a:pt x="700098" y="912869"/>
                  </a:lnTo>
                  <a:lnTo>
                    <a:pt x="659855" y="930987"/>
                  </a:lnTo>
                  <a:lnTo>
                    <a:pt x="617756" y="945430"/>
                  </a:lnTo>
                  <a:lnTo>
                    <a:pt x="574003" y="955996"/>
                  </a:lnTo>
                  <a:lnTo>
                    <a:pt x="528799" y="962484"/>
                  </a:lnTo>
                  <a:lnTo>
                    <a:pt x="482345" y="964691"/>
                  </a:lnTo>
                  <a:lnTo>
                    <a:pt x="435892" y="962484"/>
                  </a:lnTo>
                  <a:lnTo>
                    <a:pt x="390688" y="955996"/>
                  </a:lnTo>
                  <a:lnTo>
                    <a:pt x="346935" y="945430"/>
                  </a:lnTo>
                  <a:lnTo>
                    <a:pt x="304836" y="930987"/>
                  </a:lnTo>
                  <a:lnTo>
                    <a:pt x="264593" y="912869"/>
                  </a:lnTo>
                  <a:lnTo>
                    <a:pt x="226408" y="891279"/>
                  </a:lnTo>
                  <a:lnTo>
                    <a:pt x="190482" y="866418"/>
                  </a:lnTo>
                  <a:lnTo>
                    <a:pt x="157019" y="838488"/>
                  </a:lnTo>
                  <a:lnTo>
                    <a:pt x="126221" y="807692"/>
                  </a:lnTo>
                  <a:lnTo>
                    <a:pt x="98288" y="774230"/>
                  </a:lnTo>
                  <a:lnTo>
                    <a:pt x="73424" y="738306"/>
                  </a:lnTo>
                  <a:lnTo>
                    <a:pt x="51831" y="700120"/>
                  </a:lnTo>
                  <a:lnTo>
                    <a:pt x="33711" y="659876"/>
                  </a:lnTo>
                  <a:lnTo>
                    <a:pt x="19265" y="617774"/>
                  </a:lnTo>
                  <a:lnTo>
                    <a:pt x="8697" y="574017"/>
                  </a:lnTo>
                  <a:lnTo>
                    <a:pt x="2208" y="528807"/>
                  </a:lnTo>
                  <a:lnTo>
                    <a:pt x="0" y="482346"/>
                  </a:lnTo>
                  <a:close/>
                </a:path>
              </a:pathLst>
            </a:custGeom>
            <a:ln w="19050">
              <a:solidFill>
                <a:srgbClr val="000000"/>
              </a:solidFill>
            </a:ln>
          </p:spPr>
          <p:txBody>
            <a:bodyPr wrap="square" lIns="0" tIns="0" rIns="0" bIns="0" rtlCol="0"/>
            <a:lstStyle/>
            <a:p>
              <a:endParaRPr/>
            </a:p>
          </p:txBody>
        </p:sp>
        <p:pic>
          <p:nvPicPr>
            <p:cNvPr id="24" name="object 9">
              <a:extLst>
                <a:ext uri="{FF2B5EF4-FFF2-40B4-BE49-F238E27FC236}">
                  <a16:creationId xmlns:a16="http://schemas.microsoft.com/office/drawing/2014/main" id="{CDC2E70D-5807-422F-969E-DB6C81909906}"/>
                </a:ext>
              </a:extLst>
            </p:cNvPr>
            <p:cNvPicPr/>
            <p:nvPr/>
          </p:nvPicPr>
          <p:blipFill>
            <a:blip r:embed="rId5" cstate="print"/>
            <a:stretch>
              <a:fillRect/>
            </a:stretch>
          </p:blipFill>
          <p:spPr>
            <a:xfrm>
              <a:off x="453389" y="1767078"/>
              <a:ext cx="705612" cy="705612"/>
            </a:xfrm>
            <a:prstGeom prst="rect">
              <a:avLst/>
            </a:prstGeom>
          </p:spPr>
        </p:pic>
        <p:sp>
          <p:nvSpPr>
            <p:cNvPr id="25" name="object 10">
              <a:extLst>
                <a:ext uri="{FF2B5EF4-FFF2-40B4-BE49-F238E27FC236}">
                  <a16:creationId xmlns:a16="http://schemas.microsoft.com/office/drawing/2014/main" id="{C179FC14-24EA-46B8-B6AD-D390EE7A3822}"/>
                </a:ext>
              </a:extLst>
            </p:cNvPr>
            <p:cNvSpPr/>
            <p:nvPr/>
          </p:nvSpPr>
          <p:spPr>
            <a:xfrm>
              <a:off x="453389" y="1767078"/>
              <a:ext cx="706120" cy="706120"/>
            </a:xfrm>
            <a:custGeom>
              <a:avLst/>
              <a:gdLst/>
              <a:ahLst/>
              <a:cxnLst/>
              <a:rect l="l" t="t" r="r" b="b"/>
              <a:pathLst>
                <a:path w="706119" h="706119">
                  <a:moveTo>
                    <a:pt x="0" y="352806"/>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5" y="0"/>
                  </a:lnTo>
                  <a:lnTo>
                    <a:pt x="400678" y="3221"/>
                  </a:lnTo>
                  <a:lnTo>
                    <a:pt x="446593" y="12604"/>
                  </a:lnTo>
                  <a:lnTo>
                    <a:pt x="490131" y="27729"/>
                  </a:lnTo>
                  <a:lnTo>
                    <a:pt x="530871" y="48175"/>
                  </a:lnTo>
                  <a:lnTo>
                    <a:pt x="568392" y="73521"/>
                  </a:lnTo>
                  <a:lnTo>
                    <a:pt x="602275" y="103346"/>
                  </a:lnTo>
                  <a:lnTo>
                    <a:pt x="632098" y="137230"/>
                  </a:lnTo>
                  <a:lnTo>
                    <a:pt x="657442" y="174751"/>
                  </a:lnTo>
                  <a:lnTo>
                    <a:pt x="677885" y="215491"/>
                  </a:lnTo>
                  <a:lnTo>
                    <a:pt x="693009" y="259027"/>
                  </a:lnTo>
                  <a:lnTo>
                    <a:pt x="702391" y="304938"/>
                  </a:lnTo>
                  <a:lnTo>
                    <a:pt x="705612" y="352806"/>
                  </a:lnTo>
                  <a:lnTo>
                    <a:pt x="702391" y="400673"/>
                  </a:lnTo>
                  <a:lnTo>
                    <a:pt x="693009" y="446584"/>
                  </a:lnTo>
                  <a:lnTo>
                    <a:pt x="677885" y="490120"/>
                  </a:lnTo>
                  <a:lnTo>
                    <a:pt x="657442" y="530860"/>
                  </a:lnTo>
                  <a:lnTo>
                    <a:pt x="632098" y="568381"/>
                  </a:lnTo>
                  <a:lnTo>
                    <a:pt x="602275" y="602265"/>
                  </a:lnTo>
                  <a:lnTo>
                    <a:pt x="568392" y="632090"/>
                  </a:lnTo>
                  <a:lnTo>
                    <a:pt x="530871" y="657436"/>
                  </a:lnTo>
                  <a:lnTo>
                    <a:pt x="490131" y="677882"/>
                  </a:lnTo>
                  <a:lnTo>
                    <a:pt x="446593" y="693007"/>
                  </a:lnTo>
                  <a:lnTo>
                    <a:pt x="400678" y="702390"/>
                  </a:lnTo>
                  <a:lnTo>
                    <a:pt x="352805" y="705612"/>
                  </a:lnTo>
                  <a:lnTo>
                    <a:pt x="304933" y="702390"/>
                  </a:lnTo>
                  <a:lnTo>
                    <a:pt x="259018" y="693007"/>
                  </a:lnTo>
                  <a:lnTo>
                    <a:pt x="215480" y="677882"/>
                  </a:lnTo>
                  <a:lnTo>
                    <a:pt x="174740" y="657436"/>
                  </a:lnTo>
                  <a:lnTo>
                    <a:pt x="137219" y="632090"/>
                  </a:lnTo>
                  <a:lnTo>
                    <a:pt x="103336" y="602265"/>
                  </a:lnTo>
                  <a:lnTo>
                    <a:pt x="73513" y="568381"/>
                  </a:lnTo>
                  <a:lnTo>
                    <a:pt x="48169" y="530860"/>
                  </a:lnTo>
                  <a:lnTo>
                    <a:pt x="27726" y="490120"/>
                  </a:lnTo>
                  <a:lnTo>
                    <a:pt x="12602" y="446584"/>
                  </a:lnTo>
                  <a:lnTo>
                    <a:pt x="3220" y="400673"/>
                  </a:lnTo>
                  <a:lnTo>
                    <a:pt x="0" y="352806"/>
                  </a:lnTo>
                  <a:close/>
                </a:path>
              </a:pathLst>
            </a:custGeom>
            <a:ln w="19050">
              <a:solidFill>
                <a:srgbClr val="000000"/>
              </a:solidFill>
            </a:ln>
          </p:spPr>
          <p:txBody>
            <a:bodyPr wrap="square" lIns="0" tIns="0" rIns="0" bIns="0" rtlCol="0"/>
            <a:lstStyle/>
            <a:p>
              <a:endParaRPr/>
            </a:p>
          </p:txBody>
        </p:sp>
      </p:grpSp>
      <p:sp>
        <p:nvSpPr>
          <p:cNvPr id="26" name="Ellipse 25">
            <a:extLst>
              <a:ext uri="{FF2B5EF4-FFF2-40B4-BE49-F238E27FC236}">
                <a16:creationId xmlns:a16="http://schemas.microsoft.com/office/drawing/2014/main" id="{CED47D48-CA16-4F2F-A426-197F9E6C5952}"/>
              </a:ext>
            </a:extLst>
          </p:cNvPr>
          <p:cNvSpPr/>
          <p:nvPr/>
        </p:nvSpPr>
        <p:spPr>
          <a:xfrm>
            <a:off x="5162062" y="3549748"/>
            <a:ext cx="225083" cy="16881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object 7">
            <a:extLst>
              <a:ext uri="{FF2B5EF4-FFF2-40B4-BE49-F238E27FC236}">
                <a16:creationId xmlns:a16="http://schemas.microsoft.com/office/drawing/2014/main" id="{D51CDDEE-1CAC-4F62-9B3C-50D2247A3D9A}"/>
              </a:ext>
            </a:extLst>
          </p:cNvPr>
          <p:cNvGrpSpPr/>
          <p:nvPr/>
        </p:nvGrpSpPr>
        <p:grpSpPr>
          <a:xfrm>
            <a:off x="6385421" y="3132318"/>
            <a:ext cx="984250" cy="984250"/>
            <a:chOff x="314325" y="1628013"/>
            <a:chExt cx="984250" cy="984250"/>
          </a:xfrm>
        </p:grpSpPr>
        <p:sp>
          <p:nvSpPr>
            <p:cNvPr id="28" name="object 8">
              <a:extLst>
                <a:ext uri="{FF2B5EF4-FFF2-40B4-BE49-F238E27FC236}">
                  <a16:creationId xmlns:a16="http://schemas.microsoft.com/office/drawing/2014/main" id="{266F2FE1-134F-4E5A-8037-38D42AA5293A}"/>
                </a:ext>
              </a:extLst>
            </p:cNvPr>
            <p:cNvSpPr/>
            <p:nvPr/>
          </p:nvSpPr>
          <p:spPr>
            <a:xfrm>
              <a:off x="323850" y="1637538"/>
              <a:ext cx="965200" cy="965200"/>
            </a:xfrm>
            <a:custGeom>
              <a:avLst/>
              <a:gdLst/>
              <a:ahLst/>
              <a:cxnLst/>
              <a:rect l="l" t="t" r="r" b="b"/>
              <a:pathLst>
                <a:path w="965200" h="965200">
                  <a:moveTo>
                    <a:pt x="0" y="482346"/>
                  </a:moveTo>
                  <a:lnTo>
                    <a:pt x="2208" y="435884"/>
                  </a:lnTo>
                  <a:lnTo>
                    <a:pt x="8697" y="390674"/>
                  </a:lnTo>
                  <a:lnTo>
                    <a:pt x="19265" y="346917"/>
                  </a:lnTo>
                  <a:lnTo>
                    <a:pt x="33711" y="304815"/>
                  </a:lnTo>
                  <a:lnTo>
                    <a:pt x="51831" y="264571"/>
                  </a:lnTo>
                  <a:lnTo>
                    <a:pt x="73424" y="226385"/>
                  </a:lnTo>
                  <a:lnTo>
                    <a:pt x="98288" y="190461"/>
                  </a:lnTo>
                  <a:lnTo>
                    <a:pt x="126221" y="156999"/>
                  </a:lnTo>
                  <a:lnTo>
                    <a:pt x="157019" y="126203"/>
                  </a:lnTo>
                  <a:lnTo>
                    <a:pt x="190482" y="98273"/>
                  </a:lnTo>
                  <a:lnTo>
                    <a:pt x="226408" y="73412"/>
                  </a:lnTo>
                  <a:lnTo>
                    <a:pt x="264593" y="51822"/>
                  </a:lnTo>
                  <a:lnTo>
                    <a:pt x="304836" y="33704"/>
                  </a:lnTo>
                  <a:lnTo>
                    <a:pt x="346935" y="19261"/>
                  </a:lnTo>
                  <a:lnTo>
                    <a:pt x="390688" y="8695"/>
                  </a:lnTo>
                  <a:lnTo>
                    <a:pt x="435892" y="2207"/>
                  </a:lnTo>
                  <a:lnTo>
                    <a:pt x="482345" y="0"/>
                  </a:lnTo>
                  <a:lnTo>
                    <a:pt x="528799" y="2207"/>
                  </a:lnTo>
                  <a:lnTo>
                    <a:pt x="574003" y="8695"/>
                  </a:lnTo>
                  <a:lnTo>
                    <a:pt x="617756" y="19261"/>
                  </a:lnTo>
                  <a:lnTo>
                    <a:pt x="659855" y="33704"/>
                  </a:lnTo>
                  <a:lnTo>
                    <a:pt x="700098" y="51822"/>
                  </a:lnTo>
                  <a:lnTo>
                    <a:pt x="738283" y="73412"/>
                  </a:lnTo>
                  <a:lnTo>
                    <a:pt x="774209" y="98273"/>
                  </a:lnTo>
                  <a:lnTo>
                    <a:pt x="807672" y="126203"/>
                  </a:lnTo>
                  <a:lnTo>
                    <a:pt x="838470" y="156999"/>
                  </a:lnTo>
                  <a:lnTo>
                    <a:pt x="866403" y="190461"/>
                  </a:lnTo>
                  <a:lnTo>
                    <a:pt x="891267" y="226385"/>
                  </a:lnTo>
                  <a:lnTo>
                    <a:pt x="912860" y="264571"/>
                  </a:lnTo>
                  <a:lnTo>
                    <a:pt x="930980" y="304815"/>
                  </a:lnTo>
                  <a:lnTo>
                    <a:pt x="945426" y="346917"/>
                  </a:lnTo>
                  <a:lnTo>
                    <a:pt x="955994" y="390674"/>
                  </a:lnTo>
                  <a:lnTo>
                    <a:pt x="962483" y="435884"/>
                  </a:lnTo>
                  <a:lnTo>
                    <a:pt x="964691" y="482346"/>
                  </a:lnTo>
                  <a:lnTo>
                    <a:pt x="962483" y="528807"/>
                  </a:lnTo>
                  <a:lnTo>
                    <a:pt x="955994" y="574017"/>
                  </a:lnTo>
                  <a:lnTo>
                    <a:pt x="945426" y="617774"/>
                  </a:lnTo>
                  <a:lnTo>
                    <a:pt x="930980" y="659876"/>
                  </a:lnTo>
                  <a:lnTo>
                    <a:pt x="912860" y="700120"/>
                  </a:lnTo>
                  <a:lnTo>
                    <a:pt x="891267" y="738306"/>
                  </a:lnTo>
                  <a:lnTo>
                    <a:pt x="866403" y="774230"/>
                  </a:lnTo>
                  <a:lnTo>
                    <a:pt x="838470" y="807692"/>
                  </a:lnTo>
                  <a:lnTo>
                    <a:pt x="807672" y="838488"/>
                  </a:lnTo>
                  <a:lnTo>
                    <a:pt x="774209" y="866418"/>
                  </a:lnTo>
                  <a:lnTo>
                    <a:pt x="738283" y="891279"/>
                  </a:lnTo>
                  <a:lnTo>
                    <a:pt x="700098" y="912869"/>
                  </a:lnTo>
                  <a:lnTo>
                    <a:pt x="659855" y="930987"/>
                  </a:lnTo>
                  <a:lnTo>
                    <a:pt x="617756" y="945430"/>
                  </a:lnTo>
                  <a:lnTo>
                    <a:pt x="574003" y="955996"/>
                  </a:lnTo>
                  <a:lnTo>
                    <a:pt x="528799" y="962484"/>
                  </a:lnTo>
                  <a:lnTo>
                    <a:pt x="482345" y="964691"/>
                  </a:lnTo>
                  <a:lnTo>
                    <a:pt x="435892" y="962484"/>
                  </a:lnTo>
                  <a:lnTo>
                    <a:pt x="390688" y="955996"/>
                  </a:lnTo>
                  <a:lnTo>
                    <a:pt x="346935" y="945430"/>
                  </a:lnTo>
                  <a:lnTo>
                    <a:pt x="304836" y="930987"/>
                  </a:lnTo>
                  <a:lnTo>
                    <a:pt x="264593" y="912869"/>
                  </a:lnTo>
                  <a:lnTo>
                    <a:pt x="226408" y="891279"/>
                  </a:lnTo>
                  <a:lnTo>
                    <a:pt x="190482" y="866418"/>
                  </a:lnTo>
                  <a:lnTo>
                    <a:pt x="157019" y="838488"/>
                  </a:lnTo>
                  <a:lnTo>
                    <a:pt x="126221" y="807692"/>
                  </a:lnTo>
                  <a:lnTo>
                    <a:pt x="98288" y="774230"/>
                  </a:lnTo>
                  <a:lnTo>
                    <a:pt x="73424" y="738306"/>
                  </a:lnTo>
                  <a:lnTo>
                    <a:pt x="51831" y="700120"/>
                  </a:lnTo>
                  <a:lnTo>
                    <a:pt x="33711" y="659876"/>
                  </a:lnTo>
                  <a:lnTo>
                    <a:pt x="19265" y="617774"/>
                  </a:lnTo>
                  <a:lnTo>
                    <a:pt x="8697" y="574017"/>
                  </a:lnTo>
                  <a:lnTo>
                    <a:pt x="2208" y="528807"/>
                  </a:lnTo>
                  <a:lnTo>
                    <a:pt x="0" y="482346"/>
                  </a:lnTo>
                  <a:close/>
                </a:path>
              </a:pathLst>
            </a:custGeom>
            <a:ln w="19050">
              <a:solidFill>
                <a:srgbClr val="000000"/>
              </a:solidFill>
            </a:ln>
          </p:spPr>
          <p:txBody>
            <a:bodyPr wrap="square" lIns="0" tIns="0" rIns="0" bIns="0" rtlCol="0"/>
            <a:lstStyle/>
            <a:p>
              <a:endParaRPr/>
            </a:p>
          </p:txBody>
        </p:sp>
        <p:pic>
          <p:nvPicPr>
            <p:cNvPr id="29" name="object 9">
              <a:extLst>
                <a:ext uri="{FF2B5EF4-FFF2-40B4-BE49-F238E27FC236}">
                  <a16:creationId xmlns:a16="http://schemas.microsoft.com/office/drawing/2014/main" id="{8D5133E0-959F-4043-8ECA-F132B03D511D}"/>
                </a:ext>
              </a:extLst>
            </p:cNvPr>
            <p:cNvPicPr/>
            <p:nvPr/>
          </p:nvPicPr>
          <p:blipFill>
            <a:blip r:embed="rId5" cstate="print"/>
            <a:stretch>
              <a:fillRect/>
            </a:stretch>
          </p:blipFill>
          <p:spPr>
            <a:xfrm>
              <a:off x="453389" y="1767078"/>
              <a:ext cx="705612" cy="705612"/>
            </a:xfrm>
            <a:prstGeom prst="rect">
              <a:avLst/>
            </a:prstGeom>
          </p:spPr>
        </p:pic>
        <p:sp>
          <p:nvSpPr>
            <p:cNvPr id="30" name="object 10">
              <a:extLst>
                <a:ext uri="{FF2B5EF4-FFF2-40B4-BE49-F238E27FC236}">
                  <a16:creationId xmlns:a16="http://schemas.microsoft.com/office/drawing/2014/main" id="{26F8852B-A5AC-4831-93C2-ADD2C9EF576D}"/>
                </a:ext>
              </a:extLst>
            </p:cNvPr>
            <p:cNvSpPr/>
            <p:nvPr/>
          </p:nvSpPr>
          <p:spPr>
            <a:xfrm>
              <a:off x="453389" y="1767078"/>
              <a:ext cx="706120" cy="706120"/>
            </a:xfrm>
            <a:custGeom>
              <a:avLst/>
              <a:gdLst/>
              <a:ahLst/>
              <a:cxnLst/>
              <a:rect l="l" t="t" r="r" b="b"/>
              <a:pathLst>
                <a:path w="706119" h="706119">
                  <a:moveTo>
                    <a:pt x="0" y="352806"/>
                  </a:moveTo>
                  <a:lnTo>
                    <a:pt x="3220" y="304938"/>
                  </a:lnTo>
                  <a:lnTo>
                    <a:pt x="12602" y="259027"/>
                  </a:lnTo>
                  <a:lnTo>
                    <a:pt x="27726" y="215491"/>
                  </a:lnTo>
                  <a:lnTo>
                    <a:pt x="48169" y="174751"/>
                  </a:lnTo>
                  <a:lnTo>
                    <a:pt x="73513" y="137230"/>
                  </a:lnTo>
                  <a:lnTo>
                    <a:pt x="103336" y="103346"/>
                  </a:lnTo>
                  <a:lnTo>
                    <a:pt x="137219" y="73521"/>
                  </a:lnTo>
                  <a:lnTo>
                    <a:pt x="174740" y="48175"/>
                  </a:lnTo>
                  <a:lnTo>
                    <a:pt x="215480" y="27729"/>
                  </a:lnTo>
                  <a:lnTo>
                    <a:pt x="259018" y="12604"/>
                  </a:lnTo>
                  <a:lnTo>
                    <a:pt x="304933" y="3221"/>
                  </a:lnTo>
                  <a:lnTo>
                    <a:pt x="352805" y="0"/>
                  </a:lnTo>
                  <a:lnTo>
                    <a:pt x="400678" y="3221"/>
                  </a:lnTo>
                  <a:lnTo>
                    <a:pt x="446593" y="12604"/>
                  </a:lnTo>
                  <a:lnTo>
                    <a:pt x="490131" y="27729"/>
                  </a:lnTo>
                  <a:lnTo>
                    <a:pt x="530871" y="48175"/>
                  </a:lnTo>
                  <a:lnTo>
                    <a:pt x="568392" y="73521"/>
                  </a:lnTo>
                  <a:lnTo>
                    <a:pt x="602275" y="103346"/>
                  </a:lnTo>
                  <a:lnTo>
                    <a:pt x="632098" y="137230"/>
                  </a:lnTo>
                  <a:lnTo>
                    <a:pt x="657442" y="174751"/>
                  </a:lnTo>
                  <a:lnTo>
                    <a:pt x="677885" y="215491"/>
                  </a:lnTo>
                  <a:lnTo>
                    <a:pt x="693009" y="259027"/>
                  </a:lnTo>
                  <a:lnTo>
                    <a:pt x="702391" y="304938"/>
                  </a:lnTo>
                  <a:lnTo>
                    <a:pt x="705612" y="352806"/>
                  </a:lnTo>
                  <a:lnTo>
                    <a:pt x="702391" y="400673"/>
                  </a:lnTo>
                  <a:lnTo>
                    <a:pt x="693009" y="446584"/>
                  </a:lnTo>
                  <a:lnTo>
                    <a:pt x="677885" y="490120"/>
                  </a:lnTo>
                  <a:lnTo>
                    <a:pt x="657442" y="530860"/>
                  </a:lnTo>
                  <a:lnTo>
                    <a:pt x="632098" y="568381"/>
                  </a:lnTo>
                  <a:lnTo>
                    <a:pt x="602275" y="602265"/>
                  </a:lnTo>
                  <a:lnTo>
                    <a:pt x="568392" y="632090"/>
                  </a:lnTo>
                  <a:lnTo>
                    <a:pt x="530871" y="657436"/>
                  </a:lnTo>
                  <a:lnTo>
                    <a:pt x="490131" y="677882"/>
                  </a:lnTo>
                  <a:lnTo>
                    <a:pt x="446593" y="693007"/>
                  </a:lnTo>
                  <a:lnTo>
                    <a:pt x="400678" y="702390"/>
                  </a:lnTo>
                  <a:lnTo>
                    <a:pt x="352805" y="705612"/>
                  </a:lnTo>
                  <a:lnTo>
                    <a:pt x="304933" y="702390"/>
                  </a:lnTo>
                  <a:lnTo>
                    <a:pt x="259018" y="693007"/>
                  </a:lnTo>
                  <a:lnTo>
                    <a:pt x="215480" y="677882"/>
                  </a:lnTo>
                  <a:lnTo>
                    <a:pt x="174740" y="657436"/>
                  </a:lnTo>
                  <a:lnTo>
                    <a:pt x="137219" y="632090"/>
                  </a:lnTo>
                  <a:lnTo>
                    <a:pt x="103336" y="602265"/>
                  </a:lnTo>
                  <a:lnTo>
                    <a:pt x="73513" y="568381"/>
                  </a:lnTo>
                  <a:lnTo>
                    <a:pt x="48169" y="530860"/>
                  </a:lnTo>
                  <a:lnTo>
                    <a:pt x="27726" y="490120"/>
                  </a:lnTo>
                  <a:lnTo>
                    <a:pt x="12602" y="446584"/>
                  </a:lnTo>
                  <a:lnTo>
                    <a:pt x="3220" y="400673"/>
                  </a:lnTo>
                  <a:lnTo>
                    <a:pt x="0" y="352806"/>
                  </a:lnTo>
                  <a:close/>
                </a:path>
              </a:pathLst>
            </a:custGeom>
            <a:ln w="19050">
              <a:solidFill>
                <a:srgbClr val="000000"/>
              </a:solidFill>
            </a:ln>
          </p:spPr>
          <p:txBody>
            <a:bodyPr wrap="square" lIns="0" tIns="0" rIns="0" bIns="0" rtlCol="0"/>
            <a:lstStyle/>
            <a:p>
              <a:endParaRPr/>
            </a:p>
          </p:txBody>
        </p:sp>
      </p:grpSp>
      <p:sp>
        <p:nvSpPr>
          <p:cNvPr id="31" name="Ellipse 30">
            <a:extLst>
              <a:ext uri="{FF2B5EF4-FFF2-40B4-BE49-F238E27FC236}">
                <a16:creationId xmlns:a16="http://schemas.microsoft.com/office/drawing/2014/main" id="{52645726-BDA9-428F-AED5-C1C63B44D379}"/>
              </a:ext>
            </a:extLst>
          </p:cNvPr>
          <p:cNvSpPr/>
          <p:nvPr/>
        </p:nvSpPr>
        <p:spPr>
          <a:xfrm>
            <a:off x="6777501" y="3674012"/>
            <a:ext cx="225083" cy="16881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llipse 31">
            <a:extLst>
              <a:ext uri="{FF2B5EF4-FFF2-40B4-BE49-F238E27FC236}">
                <a16:creationId xmlns:a16="http://schemas.microsoft.com/office/drawing/2014/main" id="{C1872802-05FA-406B-B5D6-C13E6ABF3329}"/>
              </a:ext>
            </a:extLst>
          </p:cNvPr>
          <p:cNvSpPr/>
          <p:nvPr/>
        </p:nvSpPr>
        <p:spPr>
          <a:xfrm>
            <a:off x="6775153" y="3404380"/>
            <a:ext cx="225083" cy="16881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48252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altLang="de-DE" sz="2200" dirty="0"/>
              <a:t>Advantages</a:t>
            </a:r>
          </a:p>
          <a:p>
            <a:pPr marL="630000" lvl="1" indent="-270000">
              <a:lnSpc>
                <a:spcPct val="100000"/>
              </a:lnSpc>
              <a:spcBef>
                <a:spcPts val="600"/>
              </a:spcBef>
              <a:buSzPct val="100000"/>
            </a:pPr>
            <a:r>
              <a:rPr lang="en-US" altLang="de-DE" sz="2000" dirty="0"/>
              <a:t>Simple</a:t>
            </a:r>
          </a:p>
          <a:p>
            <a:pPr marL="630000" lvl="1" indent="-270000">
              <a:lnSpc>
                <a:spcPct val="100000"/>
              </a:lnSpc>
              <a:spcBef>
                <a:spcPts val="600"/>
              </a:spcBef>
              <a:buSzPct val="100000"/>
            </a:pPr>
            <a:r>
              <a:rPr lang="en-US" altLang="de-DE" sz="2000" dirty="0"/>
              <a:t>High thrust</a:t>
            </a:r>
          </a:p>
          <a:p>
            <a:pPr marL="630000" lvl="1" indent="-270000">
              <a:lnSpc>
                <a:spcPct val="100000"/>
              </a:lnSpc>
              <a:spcBef>
                <a:spcPts val="600"/>
              </a:spcBef>
              <a:buSzPct val="100000"/>
            </a:pPr>
            <a:r>
              <a:rPr lang="en-US" altLang="de-DE" sz="2000" dirty="0"/>
              <a:t>Thrust can be adapted (by terms of port shape and number - surface)</a:t>
            </a:r>
          </a:p>
          <a:p>
            <a:pPr marL="630000" lvl="1" indent="-270000">
              <a:lnSpc>
                <a:spcPct val="100000"/>
              </a:lnSpc>
              <a:spcBef>
                <a:spcPts val="600"/>
              </a:spcBef>
              <a:buSzPct val="100000"/>
            </a:pPr>
            <a:r>
              <a:rPr lang="en-US" sz="2000" dirty="0"/>
              <a:t>Thrust modulation (throttling), thrust termination and re-ignition are possible (by terms of oxidizer flow control)</a:t>
            </a:r>
          </a:p>
          <a:p>
            <a:pPr marL="630000" lvl="1" indent="-270000">
              <a:lnSpc>
                <a:spcPct val="100000"/>
              </a:lnSpc>
              <a:spcBef>
                <a:spcPts val="600"/>
              </a:spcBef>
              <a:buSzPct val="100000"/>
            </a:pPr>
            <a:r>
              <a:rPr lang="en-US" sz="2000" dirty="0"/>
              <a:t>Solid fuel grain eases the use of metallic additives which can lead to propulsion systems featuring greater specific impulse than LH2 / LOX</a:t>
            </a:r>
          </a:p>
          <a:p>
            <a:pPr marL="630000" lvl="1" indent="-270000">
              <a:lnSpc>
                <a:spcPct val="100000"/>
              </a:lnSpc>
              <a:spcBef>
                <a:spcPts val="600"/>
              </a:spcBef>
              <a:buSzPct val="100000"/>
            </a:pPr>
            <a:r>
              <a:rPr lang="en-US" sz="2000" dirty="0"/>
              <a:t>Even in case of failure, the propellants cannot be mixed to undergo violent explosion</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105</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4359977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altLang="de-DE" sz="2200" dirty="0"/>
              <a:t>Advantages compared with liquid propulsion systems</a:t>
            </a:r>
          </a:p>
          <a:p>
            <a:pPr marL="630000" lvl="1" indent="-270000" defTabSz="914400" eaLnBrk="0" fontAlgn="base" latinLnBrk="0" hangingPunct="0">
              <a:lnSpc>
                <a:spcPct val="100000"/>
              </a:lnSpc>
              <a:spcBef>
                <a:spcPts val="600"/>
              </a:spcBef>
              <a:buSzPct val="100000"/>
              <a:tabLst/>
            </a:pPr>
            <a:r>
              <a:rPr lang="en-US" altLang="de-DE" sz="2000" dirty="0"/>
              <a:t>Mechanically simpler – requires only a single liquid propellant resulting in less plumbing, fewer valves, and simpler operations.</a:t>
            </a:r>
          </a:p>
          <a:p>
            <a:pPr marL="630000" lvl="1" indent="-270000" defTabSz="914400" eaLnBrk="0" fontAlgn="base" latinLnBrk="0" hangingPunct="0">
              <a:lnSpc>
                <a:spcPct val="100000"/>
              </a:lnSpc>
              <a:spcBef>
                <a:spcPts val="600"/>
              </a:spcBef>
              <a:buSzPct val="100000"/>
              <a:tabLst/>
            </a:pPr>
            <a:r>
              <a:rPr lang="en-US" altLang="de-DE" sz="2000" dirty="0"/>
              <a:t>Denser fuel – fuels in the solid phase generally have higher density than those in the liquid phase, reducing overall system volume.</a:t>
            </a:r>
          </a:p>
          <a:p>
            <a:pPr marL="630000" lvl="1" indent="-270000" defTabSz="914400" eaLnBrk="0" fontAlgn="base" latinLnBrk="0" hangingPunct="0">
              <a:lnSpc>
                <a:spcPct val="100000"/>
              </a:lnSpc>
              <a:spcBef>
                <a:spcPts val="600"/>
              </a:spcBef>
              <a:buSzPct val="100000"/>
              <a:tabLst/>
            </a:pPr>
            <a:r>
              <a:rPr lang="en-US" altLang="de-DE" sz="2000" dirty="0"/>
              <a:t>Metal additives – reactive metals such as Aluminum, magnesium, lithium or beryllium can be easily included in the fuel grain increasing specific impulse, density or both</a:t>
            </a:r>
          </a:p>
          <a:p>
            <a:pPr marL="630000" lvl="1" indent="-270000" defTabSz="914400" eaLnBrk="0" fontAlgn="base" latinLnBrk="0" hangingPunct="0">
              <a:lnSpc>
                <a:spcPct val="100000"/>
              </a:lnSpc>
              <a:spcBef>
                <a:spcPts val="600"/>
              </a:spcBef>
              <a:buSzPct val="100000"/>
              <a:tabLst/>
            </a:pPr>
            <a:r>
              <a:rPr lang="en-US" altLang="de-DE" sz="2000" dirty="0"/>
              <a:t>Combustion instabilities – Hybrid rockets do not typically exhibit high frequency combustion instabilities like liquid rockets due to the solid fuel grain breaking up acoustic waves that would reflect in an open liquid engine combustion chamber</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106</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2600361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altLang="de-DE" sz="2200" dirty="0"/>
              <a:t>Advantages compared with liquid propulsion systems</a:t>
            </a:r>
          </a:p>
          <a:p>
            <a:pPr marL="630000" lvl="1" indent="-270000" defTabSz="914400" eaLnBrk="0" fontAlgn="base" latinLnBrk="0" hangingPunct="0">
              <a:lnSpc>
                <a:spcPct val="100000"/>
              </a:lnSpc>
              <a:spcBef>
                <a:spcPts val="600"/>
              </a:spcBef>
              <a:buSzPct val="100000"/>
              <a:tabLst/>
            </a:pPr>
            <a:r>
              <a:rPr lang="en-US" altLang="de-DE" sz="2000" dirty="0"/>
              <a:t>Propellant pressurization – One of the most difficult to design portions of a liquid rocket system are the turbopumps. Turbopump design is complex as it has to precisely and efficiently pump and keep separated two fluids of different properties in precise ratios at very high volumetric flow rates, often cryogenic temperatures, and highly volatile chemicals while combusting those same fluids in order to power itself</a:t>
            </a:r>
          </a:p>
          <a:p>
            <a:pPr marL="630000" lvl="1" indent="-270000" defTabSz="914400" eaLnBrk="0" fontAlgn="base" latinLnBrk="0" hangingPunct="0">
              <a:lnSpc>
                <a:spcPct val="100000"/>
              </a:lnSpc>
              <a:spcBef>
                <a:spcPts val="600"/>
              </a:spcBef>
              <a:buSzPct val="100000"/>
              <a:tabLst/>
            </a:pPr>
            <a:r>
              <a:rPr lang="en-US" altLang="de-DE" sz="2000" dirty="0"/>
              <a:t>Cooling – Liquid rockets often depend on one of the propellants, typically the fuel, to cool the combustion chamber and nozzle due to the very high heat fluxes and vulnerability of the metal walls to oxidation and stress cracking. Hybrid rockets have combustion chambers that are lined with the solid propellant which shields it from the product gases. Their nozzles are often graphite or coated in ablative materials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107</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2857868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altLang="de-DE" sz="2200" dirty="0"/>
              <a:t>Advantages compared with solid propulsion systems</a:t>
            </a:r>
          </a:p>
          <a:p>
            <a:pPr marL="630000" lvl="1" indent="-270000" eaLnBrk="0" fontAlgn="base" hangingPunct="0">
              <a:lnSpc>
                <a:spcPct val="100000"/>
              </a:lnSpc>
              <a:spcBef>
                <a:spcPts val="600"/>
              </a:spcBef>
              <a:buSzPct val="100000"/>
            </a:pPr>
            <a:r>
              <a:rPr lang="en-US" altLang="de-DE" sz="2000" dirty="0"/>
              <a:t>Higher theoretical specific impulse – Possible due to limits of known solid oxidizers compared to often used liquid oxidizers</a:t>
            </a:r>
          </a:p>
          <a:p>
            <a:pPr marL="630000" lvl="1" indent="-270000" eaLnBrk="0" fontAlgn="base" hangingPunct="0">
              <a:lnSpc>
                <a:spcPct val="100000"/>
              </a:lnSpc>
              <a:spcBef>
                <a:spcPts val="600"/>
              </a:spcBef>
              <a:buSzPct val="100000"/>
            </a:pPr>
            <a:r>
              <a:rPr lang="en-US" altLang="de-DE" sz="2000" dirty="0"/>
              <a:t>Less explosion hazard – Propellant grain is more tolerant of processing errors such as cracks since the burn rate is dependent on oxidizer mass flux rate. Propellant grain cannot be ignited by stray electrical charge and is very insensitive to auto-igniting due to heat. Hybrid rocket motors can be transported to the launch site with the oxidizer and fuel stored separately, improving safety</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108</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2890238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altLang="de-DE" sz="2200" dirty="0"/>
              <a:t>Advantages compared with solid propulsion systems</a:t>
            </a:r>
          </a:p>
          <a:p>
            <a:pPr marL="630000" lvl="1" indent="-270000" eaLnBrk="0" fontAlgn="base" hangingPunct="0">
              <a:lnSpc>
                <a:spcPct val="100000"/>
              </a:lnSpc>
              <a:spcBef>
                <a:spcPts val="600"/>
              </a:spcBef>
              <a:buSzPct val="100000"/>
            </a:pPr>
            <a:r>
              <a:rPr lang="en-US" altLang="de-DE" sz="2000" dirty="0"/>
              <a:t>Fewer handling and storage issues – Ingredients in solid rockets are often incompatible chemically and thermally. Repeated changes in temperature can cause distortion of the grain</a:t>
            </a:r>
          </a:p>
          <a:p>
            <a:pPr marL="630000" lvl="1" indent="-270000" eaLnBrk="0" fontAlgn="base" hangingPunct="0">
              <a:lnSpc>
                <a:spcPct val="100000"/>
              </a:lnSpc>
              <a:spcBef>
                <a:spcPts val="600"/>
              </a:spcBef>
              <a:buSzPct val="100000"/>
            </a:pPr>
            <a:r>
              <a:rPr lang="en-US" altLang="de-DE" sz="2000" dirty="0"/>
              <a:t>More controllable – Stop / restart and throttling are all easily incorporated into most designs. Solid rockets rarely can be shut down easily and almost never have throttling or restart capabilities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109</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298973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Propulsion Equipment:</a:t>
            </a:r>
            <a:endParaRPr lang="en-US" dirty="0"/>
          </a:p>
          <a:p>
            <a:pPr marL="360000" indent="-270000">
              <a:lnSpc>
                <a:spcPct val="100000"/>
              </a:lnSpc>
              <a:spcBef>
                <a:spcPts val="600"/>
              </a:spcBef>
              <a:buSzPct val="100000"/>
            </a:pPr>
            <a:r>
              <a:rPr lang="en-US" sz="2200" dirty="0"/>
              <a:t>Valve Functions</a:t>
            </a:r>
          </a:p>
          <a:p>
            <a:pPr marL="630000" lvl="1" indent="-270000">
              <a:lnSpc>
                <a:spcPct val="100000"/>
              </a:lnSpc>
              <a:spcBef>
                <a:spcPts val="600"/>
              </a:spcBef>
              <a:buSzPct val="100000"/>
            </a:pPr>
            <a:r>
              <a:rPr lang="en-US" sz="2000" dirty="0"/>
              <a:t>Fill &amp; Drain</a:t>
            </a:r>
          </a:p>
          <a:p>
            <a:pPr marL="630000" lvl="1" indent="-270000">
              <a:lnSpc>
                <a:spcPct val="100000"/>
              </a:lnSpc>
              <a:spcBef>
                <a:spcPts val="600"/>
              </a:spcBef>
              <a:buSzPct val="100000"/>
            </a:pPr>
            <a:r>
              <a:rPr lang="en-US" sz="2000" dirty="0"/>
              <a:t>Isolation</a:t>
            </a:r>
          </a:p>
          <a:p>
            <a:pPr marL="630000" lvl="1" indent="-270000">
              <a:lnSpc>
                <a:spcPct val="100000"/>
              </a:lnSpc>
              <a:spcBef>
                <a:spcPts val="600"/>
              </a:spcBef>
              <a:buSzPct val="100000"/>
            </a:pPr>
            <a:r>
              <a:rPr lang="en-US" sz="2000" dirty="0"/>
              <a:t>Regulation</a:t>
            </a:r>
          </a:p>
          <a:p>
            <a:pPr marL="630000" lvl="1" indent="-270000">
              <a:lnSpc>
                <a:spcPct val="100000"/>
              </a:lnSpc>
              <a:spcBef>
                <a:spcPts val="600"/>
              </a:spcBef>
              <a:buSzPct val="100000"/>
            </a:pPr>
            <a:r>
              <a:rPr lang="en-US" sz="2000" dirty="0"/>
              <a:t>Flow control</a:t>
            </a:r>
          </a:p>
          <a:p>
            <a:pPr marL="630000" lvl="1" indent="-270000">
              <a:lnSpc>
                <a:spcPct val="100000"/>
              </a:lnSpc>
              <a:spcBef>
                <a:spcPts val="600"/>
              </a:spcBef>
              <a:buSzPct val="100000"/>
            </a:pPr>
            <a:r>
              <a:rPr lang="en-US" sz="2000" dirty="0"/>
              <a:t>Throttling</a:t>
            </a:r>
          </a:p>
          <a:p>
            <a:pPr marL="630000" lvl="1" indent="-270000">
              <a:lnSpc>
                <a:spcPct val="100000"/>
              </a:lnSpc>
              <a:spcBef>
                <a:spcPts val="600"/>
              </a:spcBef>
              <a:buSzPct val="100000"/>
            </a:pPr>
            <a:r>
              <a:rPr lang="en-US" sz="2000" dirty="0"/>
              <a:t>…</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11</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2444693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altLang="de-DE" sz="2200" dirty="0"/>
              <a:t>Dis-advantages</a:t>
            </a:r>
          </a:p>
          <a:p>
            <a:pPr marL="630000" lvl="1" indent="-270000" eaLnBrk="0" fontAlgn="base" hangingPunct="0">
              <a:lnSpc>
                <a:spcPct val="100000"/>
              </a:lnSpc>
              <a:spcBef>
                <a:spcPts val="600"/>
              </a:spcBef>
              <a:buSzPct val="100000"/>
            </a:pPr>
            <a:r>
              <a:rPr lang="en-US" altLang="de-DE" sz="2000" dirty="0"/>
              <a:t>Oxidizer-to-fuel ratio shift (mixture ratio shift) – with a constant oxidizer flow-rate, the ratio of fuel production rate to oxidizer flow rate will change as a grain regresses. This leads to off-peak operation from a chemical performance point of view. However, for a well-designed hybrid, O/F shift has a very small impact on performance because specific impulse is insensitive to O/F shift near the peak</a:t>
            </a:r>
          </a:p>
          <a:p>
            <a:pPr marL="630000" lvl="1" indent="-270000" defTabSz="914400" eaLnBrk="0" fontAlgn="base" latinLnBrk="0" hangingPunct="0">
              <a:lnSpc>
                <a:spcPct val="100000"/>
              </a:lnSpc>
              <a:spcBef>
                <a:spcPts val="600"/>
              </a:spcBef>
              <a:buSzPct val="100000"/>
              <a:tabLst/>
            </a:pPr>
            <a:r>
              <a:rPr lang="en-US" altLang="de-DE" sz="2000" dirty="0"/>
              <a:t>Poor regression characteristics often drive multi-port fuel grains. Multi-port fuel grains have poor volumetric efficiency and, often, structural deficiencies</a:t>
            </a:r>
          </a:p>
          <a:p>
            <a:pPr marL="630000" lvl="1" indent="-270000" defTabSz="914400" eaLnBrk="0" fontAlgn="base" latinLnBrk="0" hangingPunct="0">
              <a:lnSpc>
                <a:spcPct val="100000"/>
              </a:lnSpc>
              <a:spcBef>
                <a:spcPts val="600"/>
              </a:spcBef>
              <a:buSzPct val="100000"/>
              <a:tabLst/>
            </a:pPr>
            <a:r>
              <a:rPr lang="en-US" altLang="de-DE" sz="2000" dirty="0"/>
              <a:t>Compared with liquid-based propulsion, re-fueling a partially or totally depleted hybrid rocket would present significant challenges</a:t>
            </a:r>
            <a:endParaRPr lang="en-US"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110</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9593587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sz="2200" dirty="0"/>
              <a:t>Example: EPFL rocket team hybrid rocket</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111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2">
            <a:extLst>
              <a:ext uri="{FF2B5EF4-FFF2-40B4-BE49-F238E27FC236}">
                <a16:creationId xmlns:a16="http://schemas.microsoft.com/office/drawing/2014/main" id="{CAF36553-1D26-4181-A864-AE2DF497B8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554176" y="-781566"/>
            <a:ext cx="1833342" cy="9295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8125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sz="2200" dirty="0"/>
              <a:t>Example: Hybrid propulsion system</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112</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0" name="Grafik 9">
            <a:extLst>
              <a:ext uri="{FF2B5EF4-FFF2-40B4-BE49-F238E27FC236}">
                <a16:creationId xmlns:a16="http://schemas.microsoft.com/office/drawing/2014/main" id="{0199A8FB-9C05-44EA-9950-7BC54FAC70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976177"/>
            <a:ext cx="12192000" cy="2959527"/>
          </a:xfrm>
          <a:prstGeom prst="rect">
            <a:avLst/>
          </a:prstGeom>
        </p:spPr>
      </p:pic>
    </p:spTree>
    <p:extLst>
      <p:ext uri="{BB962C8B-B14F-4D97-AF65-F5344CB8AC3E}">
        <p14:creationId xmlns:p14="http://schemas.microsoft.com/office/powerpoint/2010/main" val="34345580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sz="2200" dirty="0"/>
              <a:t>Example: </a:t>
            </a:r>
            <a:r>
              <a:rPr lang="en-US" sz="2200" dirty="0" err="1"/>
              <a:t>Autophage</a:t>
            </a:r>
            <a:r>
              <a:rPr lang="en-US" sz="2200" dirty="0"/>
              <a:t> rocket</a:t>
            </a:r>
            <a:r>
              <a:rPr lang="en-US" sz="2000" dirty="0"/>
              <a:t> from Alpha Impulsion</a:t>
            </a:r>
          </a:p>
          <a:p>
            <a:pPr marL="630000" lvl="1" indent="-270000">
              <a:lnSpc>
                <a:spcPct val="100000"/>
              </a:lnSpc>
              <a:spcBef>
                <a:spcPts val="600"/>
              </a:spcBef>
              <a:buSzPct val="100000"/>
            </a:pPr>
            <a:r>
              <a:rPr lang="en-US" sz="2000" dirty="0" err="1"/>
              <a:t>Autophage</a:t>
            </a:r>
            <a:r>
              <a:rPr lang="en-US" sz="2000" dirty="0"/>
              <a:t> propulsion is an overhaul of the classical space launcher architecture, using fuel as structure</a:t>
            </a:r>
          </a:p>
          <a:p>
            <a:pPr marL="630000" lvl="1" indent="-270000">
              <a:lnSpc>
                <a:spcPct val="100000"/>
              </a:lnSpc>
              <a:spcBef>
                <a:spcPts val="600"/>
              </a:spcBef>
              <a:buSzPct val="100000"/>
            </a:pPr>
            <a:r>
              <a:rPr lang="en-US" sz="2000" dirty="0"/>
              <a:t>As the rocket ascends, the engine gradually burns the rocket’s body, starting from the bottom and moving upwards, getting shorter during the flight like an upside-down candle</a:t>
            </a:r>
          </a:p>
          <a:p>
            <a:pPr marL="630000" lvl="1" indent="-270000">
              <a:lnSpc>
                <a:spcPct val="100000"/>
              </a:lnSpc>
              <a:spcBef>
                <a:spcPts val="600"/>
              </a:spcBef>
              <a:buSzPct val="100000"/>
            </a:pPr>
            <a:r>
              <a:rPr lang="en-US" sz="2000" dirty="0"/>
              <a:t>The vehicle consumes itself, until only the engine and the payload remain</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113</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1204622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Hybrid Propulsion Systems:</a:t>
            </a:r>
            <a:endParaRPr lang="en-US" sz="2200" dirty="0"/>
          </a:p>
          <a:p>
            <a:pPr marL="360000" lvl="1" indent="-270000">
              <a:lnSpc>
                <a:spcPct val="100000"/>
              </a:lnSpc>
              <a:spcBef>
                <a:spcPts val="600"/>
              </a:spcBef>
              <a:buSzPct val="100000"/>
              <a:buFont typeface="Noto Sans Symbols"/>
              <a:buChar char="▪"/>
            </a:pPr>
            <a:r>
              <a:rPr lang="en-US" sz="2200" dirty="0"/>
              <a:t>Example: </a:t>
            </a:r>
            <a:r>
              <a:rPr lang="en-US" sz="2200" dirty="0" err="1"/>
              <a:t>Autophage</a:t>
            </a:r>
            <a:r>
              <a:rPr lang="en-US" sz="2200" dirty="0"/>
              <a:t> rocket from Alpha Impulsion</a:t>
            </a:r>
            <a:endParaRPr lang="en-US"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114</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98F95C0B-E066-4AA9-A3C6-783837347586}"/>
              </a:ext>
            </a:extLst>
          </p:cNvPr>
          <p:cNvPicPr>
            <a:picLocks noChangeAspect="1"/>
          </p:cNvPicPr>
          <p:nvPr/>
        </p:nvPicPr>
        <p:blipFill>
          <a:blip r:embed="rId2"/>
          <a:stretch>
            <a:fillRect/>
          </a:stretch>
        </p:blipFill>
        <p:spPr>
          <a:xfrm>
            <a:off x="1865630" y="3219134"/>
            <a:ext cx="4413250" cy="3204525"/>
          </a:xfrm>
          <a:prstGeom prst="rect">
            <a:avLst/>
          </a:prstGeom>
        </p:spPr>
      </p:pic>
      <p:pic>
        <p:nvPicPr>
          <p:cNvPr id="10" name="Grafik 9">
            <a:extLst>
              <a:ext uri="{FF2B5EF4-FFF2-40B4-BE49-F238E27FC236}">
                <a16:creationId xmlns:a16="http://schemas.microsoft.com/office/drawing/2014/main" id="{1ED34D5E-64E6-4CDC-AD1D-27725DAD537F}"/>
              </a:ext>
            </a:extLst>
          </p:cNvPr>
          <p:cNvPicPr>
            <a:picLocks noChangeAspect="1"/>
          </p:cNvPicPr>
          <p:nvPr/>
        </p:nvPicPr>
        <p:blipFill>
          <a:blip r:embed="rId3"/>
          <a:stretch>
            <a:fillRect/>
          </a:stretch>
        </p:blipFill>
        <p:spPr>
          <a:xfrm>
            <a:off x="9731829" y="175259"/>
            <a:ext cx="962025" cy="6248400"/>
          </a:xfrm>
          <a:prstGeom prst="rect">
            <a:avLst/>
          </a:prstGeom>
        </p:spPr>
      </p:pic>
    </p:spTree>
    <p:extLst>
      <p:ext uri="{BB962C8B-B14F-4D97-AF65-F5344CB8AC3E}">
        <p14:creationId xmlns:p14="http://schemas.microsoft.com/office/powerpoint/2010/main" val="17231829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3" name="Titre 2">
            <a:extLst>
              <a:ext uri="{FF2B5EF4-FFF2-40B4-BE49-F238E27FC236}">
                <a16:creationId xmlns:a16="http://schemas.microsoft.com/office/drawing/2014/main" id="{FDF00702-A6A6-194F-8B81-3A1953643AD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115</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a:t>
            </a:r>
            <a:r>
              <a:rPr lang="en-US" sz="2400" noProof="0" dirty="0" err="1"/>
              <a:t>hemical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036106" y="1956185"/>
            <a:ext cx="424580" cy="1510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3749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Combustion</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3749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Detonation</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1606561"/>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Liquid propulsion systems</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Rotation Detonation Engine</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 Detonation Engine</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036107" y="5583554"/>
            <a:ext cx="4245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036107" y="6051256"/>
            <a:ext cx="4150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768034"/>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Gaseous propulsion systems</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419621"/>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Gelled propulsion systems</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247424"/>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Hybrid propulsion systems</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92584" y="4042424"/>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Solid propulsion systems</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036106" y="1117658"/>
            <a:ext cx="424579" cy="23488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036106" y="2769245"/>
            <a:ext cx="424579" cy="6972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036106" y="3466495"/>
            <a:ext cx="424578" cy="1305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036106" y="3466495"/>
            <a:ext cx="456478" cy="9255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9512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B181F-BF64-2F49-6B65-F3ECF7A682B4}"/>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8D0169D-686C-6EFB-D11A-317F72117941}"/>
              </a:ext>
            </a:extLst>
          </p:cNvPr>
          <p:cNvSpPr>
            <a:spLocks noGrp="1"/>
          </p:cNvSpPr>
          <p:nvPr>
            <p:ph idx="1"/>
          </p:nvPr>
        </p:nvSpPr>
        <p:spPr/>
        <p:txBody>
          <a:bodyPr>
            <a:noAutofit/>
          </a:bodyPr>
          <a:lstStyle/>
          <a:p>
            <a:pPr marL="125730" indent="0">
              <a:buNone/>
            </a:pPr>
            <a:r>
              <a:rPr lang="en-US" sz="2400" dirty="0">
                <a:solidFill>
                  <a:schemeClr val="tx1"/>
                </a:solidFill>
              </a:rPr>
              <a:t> </a:t>
            </a:r>
          </a:p>
          <a:p>
            <a:pPr marL="125730" indent="0">
              <a:buNone/>
            </a:pPr>
            <a:endParaRPr lang="de-DE" dirty="0"/>
          </a:p>
        </p:txBody>
      </p:sp>
      <p:sp>
        <p:nvSpPr>
          <p:cNvPr id="3" name="Titre 2">
            <a:extLst>
              <a:ext uri="{FF2B5EF4-FFF2-40B4-BE49-F238E27FC236}">
                <a16:creationId xmlns:a16="http://schemas.microsoft.com/office/drawing/2014/main" id="{17DD9C50-AA2F-1D0F-5B44-D66754AB73DA}"/>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CD4DF95A-0080-8323-383E-A99728993ECA}"/>
              </a:ext>
            </a:extLst>
          </p:cNvPr>
          <p:cNvSpPr>
            <a:spLocks noGrp="1"/>
          </p:cNvSpPr>
          <p:nvPr>
            <p:ph type="sldNum" sz="quarter" idx="12"/>
          </p:nvPr>
        </p:nvSpPr>
        <p:spPr/>
        <p:txBody>
          <a:bodyPr/>
          <a:lstStyle/>
          <a:p>
            <a:fld id="{E1E1CD7C-2161-7D43-862E-CE4C333CD873}" type="slidenum">
              <a:rPr lang="fr-FR" smtClean="0"/>
              <a:pPr/>
              <a:t>116</a:t>
            </a:fld>
            <a:endParaRPr lang="fr-FR" dirty="0"/>
          </a:p>
        </p:txBody>
      </p:sp>
      <p:sp>
        <p:nvSpPr>
          <p:cNvPr id="7" name="Google Shape;119;p5">
            <a:extLst>
              <a:ext uri="{FF2B5EF4-FFF2-40B4-BE49-F238E27FC236}">
                <a16:creationId xmlns:a16="http://schemas.microsoft.com/office/drawing/2014/main" id="{7BAF6B03-BD5A-5F49-C397-7EA38B31CCD9}"/>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36FB61C3-F1A0-86DB-2FAA-1C5ADF6B0BDB}"/>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8386E7EA-C0DF-C428-1381-EB29D7C11C96}"/>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a:t>
            </a:r>
            <a:r>
              <a:rPr lang="en-US" sz="2400" noProof="0" dirty="0" err="1"/>
              <a:t>hemical</a:t>
            </a:r>
            <a:r>
              <a:rPr lang="en-US" sz="2400" noProof="0" dirty="0"/>
              <a:t> Propulsion Systems</a:t>
            </a:r>
          </a:p>
        </p:txBody>
      </p:sp>
      <p:cxnSp>
        <p:nvCxnSpPr>
          <p:cNvPr id="21" name="Gerade Verbindung mit Pfeil 20">
            <a:extLst>
              <a:ext uri="{FF2B5EF4-FFF2-40B4-BE49-F238E27FC236}">
                <a16:creationId xmlns:a16="http://schemas.microsoft.com/office/drawing/2014/main" id="{484DB3D6-E209-CDC5-BC50-73A326B81C92}"/>
              </a:ext>
            </a:extLst>
          </p:cNvPr>
          <p:cNvCxnSpPr>
            <a:cxnSpLocks/>
            <a:stCxn id="31" idx="0"/>
            <a:endCxn id="34" idx="1"/>
          </p:cNvCxnSpPr>
          <p:nvPr/>
        </p:nvCxnSpPr>
        <p:spPr>
          <a:xfrm flipV="1">
            <a:off x="5848656" y="2216386"/>
            <a:ext cx="1596360" cy="6944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AB7C2F6F-3EF8-CA52-5B16-0DAD087EAA66}"/>
              </a:ext>
            </a:extLst>
          </p:cNvPr>
          <p:cNvSpPr/>
          <p:nvPr/>
        </p:nvSpPr>
        <p:spPr>
          <a:xfrm>
            <a:off x="4661206" y="2910869"/>
            <a:ext cx="23749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Detonation</a:t>
            </a:r>
          </a:p>
        </p:txBody>
      </p:sp>
      <p:sp>
        <p:nvSpPr>
          <p:cNvPr id="32" name="Rechteck: abgerundete Ecken 31">
            <a:extLst>
              <a:ext uri="{FF2B5EF4-FFF2-40B4-BE49-F238E27FC236}">
                <a16:creationId xmlns:a16="http://schemas.microsoft.com/office/drawing/2014/main" id="{E1A89A6F-681E-4F22-4969-0E3096EB603F}"/>
              </a:ext>
            </a:extLst>
          </p:cNvPr>
          <p:cNvSpPr/>
          <p:nvPr/>
        </p:nvSpPr>
        <p:spPr>
          <a:xfrm>
            <a:off x="4661207" y="5495630"/>
            <a:ext cx="23749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Combustion</a:t>
            </a:r>
          </a:p>
        </p:txBody>
      </p:sp>
      <p:sp>
        <p:nvSpPr>
          <p:cNvPr id="34" name="Rechteck: abgerundete Ecken 33">
            <a:extLst>
              <a:ext uri="{FF2B5EF4-FFF2-40B4-BE49-F238E27FC236}">
                <a16:creationId xmlns:a16="http://schemas.microsoft.com/office/drawing/2014/main" id="{4767572D-30E8-B1C9-7A05-30F602D76677}"/>
              </a:ext>
            </a:extLst>
          </p:cNvPr>
          <p:cNvSpPr/>
          <p:nvPr/>
        </p:nvSpPr>
        <p:spPr>
          <a:xfrm>
            <a:off x="7445016" y="1866762"/>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Rotation Detonation Engine</a:t>
            </a:r>
            <a:endParaRPr lang="en-US" sz="2400" noProof="0" dirty="0"/>
          </a:p>
        </p:txBody>
      </p:sp>
      <p:cxnSp>
        <p:nvCxnSpPr>
          <p:cNvPr id="44" name="Gerade Verbindung mit Pfeil 43">
            <a:extLst>
              <a:ext uri="{FF2B5EF4-FFF2-40B4-BE49-F238E27FC236}">
                <a16:creationId xmlns:a16="http://schemas.microsoft.com/office/drawing/2014/main" id="{D0550860-60DB-43B4-DF5B-AEFA07041E42}"/>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B7CAD03A-83BC-3F09-9A8D-969EACD2B66A}"/>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8F50343A-D45B-F9A2-4766-60B7DE59FB40}"/>
              </a:ext>
            </a:extLst>
          </p:cNvPr>
          <p:cNvCxnSpPr>
            <a:cxnSpLocks/>
            <a:stCxn id="34" idx="0"/>
            <a:endCxn id="9" idx="2"/>
          </p:cNvCxnSpPr>
          <p:nvPr/>
        </p:nvCxnSpPr>
        <p:spPr>
          <a:xfrm flipH="1" flipV="1">
            <a:off x="7038235" y="924798"/>
            <a:ext cx="2700398" cy="9419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5459A0C-0A31-AE76-1F86-B018026E5220}"/>
              </a:ext>
            </a:extLst>
          </p:cNvPr>
          <p:cNvCxnSpPr>
            <a:cxnSpLocks/>
            <a:stCxn id="34" idx="0"/>
            <a:endCxn id="4" idx="2"/>
          </p:cNvCxnSpPr>
          <p:nvPr/>
        </p:nvCxnSpPr>
        <p:spPr>
          <a:xfrm flipV="1">
            <a:off x="9738633" y="927991"/>
            <a:ext cx="689287" cy="9387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EBB2625B-1165-A7E7-9994-00E165EF9259}"/>
              </a:ext>
            </a:extLst>
          </p:cNvPr>
          <p:cNvCxnSpPr>
            <a:cxnSpLocks/>
            <a:stCxn id="24" idx="3"/>
            <a:endCxn id="9" idx="2"/>
          </p:cNvCxnSpPr>
          <p:nvPr/>
        </p:nvCxnSpPr>
        <p:spPr>
          <a:xfrm flipV="1">
            <a:off x="6821053" y="924798"/>
            <a:ext cx="217182" cy="9802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hteck: abgerundete Ecken 3">
            <a:extLst>
              <a:ext uri="{FF2B5EF4-FFF2-40B4-BE49-F238E27FC236}">
                <a16:creationId xmlns:a16="http://schemas.microsoft.com/office/drawing/2014/main" id="{6BF2F078-B6D8-7108-5E50-7D9499590FBB}"/>
              </a:ext>
            </a:extLst>
          </p:cNvPr>
          <p:cNvSpPr/>
          <p:nvPr/>
        </p:nvSpPr>
        <p:spPr>
          <a:xfrm>
            <a:off x="8807920" y="228744"/>
            <a:ext cx="3240000" cy="69924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Liquid propellant</a:t>
            </a:r>
            <a:endParaRPr lang="en-US" sz="2400" noProof="0" dirty="0"/>
          </a:p>
        </p:txBody>
      </p:sp>
      <p:sp>
        <p:nvSpPr>
          <p:cNvPr id="9" name="Rechteck: abgerundete Ecken 8">
            <a:extLst>
              <a:ext uri="{FF2B5EF4-FFF2-40B4-BE49-F238E27FC236}">
                <a16:creationId xmlns:a16="http://schemas.microsoft.com/office/drawing/2014/main" id="{8A42921D-38D4-4997-DA42-978D26C571D0}"/>
              </a:ext>
            </a:extLst>
          </p:cNvPr>
          <p:cNvSpPr/>
          <p:nvPr/>
        </p:nvSpPr>
        <p:spPr>
          <a:xfrm>
            <a:off x="5418235" y="225551"/>
            <a:ext cx="3240000" cy="69924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Gaseous Propellant</a:t>
            </a:r>
            <a:endParaRPr lang="en-US" sz="2400" noProof="0" dirty="0"/>
          </a:p>
        </p:txBody>
      </p:sp>
      <p:sp>
        <p:nvSpPr>
          <p:cNvPr id="24" name="Rechteck: abgerundete Ecken 23">
            <a:extLst>
              <a:ext uri="{FF2B5EF4-FFF2-40B4-BE49-F238E27FC236}">
                <a16:creationId xmlns:a16="http://schemas.microsoft.com/office/drawing/2014/main" id="{09488DA7-CA1D-4914-BD6F-0A02E6EDFCCC}"/>
              </a:ext>
            </a:extLst>
          </p:cNvPr>
          <p:cNvSpPr/>
          <p:nvPr/>
        </p:nvSpPr>
        <p:spPr>
          <a:xfrm>
            <a:off x="2233820" y="1555439"/>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Rotation Detonation Engine</a:t>
            </a:r>
            <a:endParaRPr lang="en-US" sz="2400" noProof="0" dirty="0"/>
          </a:p>
        </p:txBody>
      </p:sp>
      <p:cxnSp>
        <p:nvCxnSpPr>
          <p:cNvPr id="26" name="Gerade Verbindung mit Pfeil 25">
            <a:extLst>
              <a:ext uri="{FF2B5EF4-FFF2-40B4-BE49-F238E27FC236}">
                <a16:creationId xmlns:a16="http://schemas.microsoft.com/office/drawing/2014/main" id="{1FC236EE-FB53-47B0-BF07-526A655F4EAF}"/>
              </a:ext>
            </a:extLst>
          </p:cNvPr>
          <p:cNvCxnSpPr>
            <a:cxnSpLocks/>
            <a:stCxn id="31" idx="0"/>
            <a:endCxn id="24" idx="2"/>
          </p:cNvCxnSpPr>
          <p:nvPr/>
        </p:nvCxnSpPr>
        <p:spPr>
          <a:xfrm flipH="1" flipV="1">
            <a:off x="4527437" y="2254686"/>
            <a:ext cx="1321219" cy="65618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D586C5B5-76E9-4408-ABE4-342CD78F5718}"/>
              </a:ext>
            </a:extLst>
          </p:cNvPr>
          <p:cNvCxnSpPr>
            <a:cxnSpLocks/>
            <a:stCxn id="24" idx="3"/>
            <a:endCxn id="4" idx="2"/>
          </p:cNvCxnSpPr>
          <p:nvPr/>
        </p:nvCxnSpPr>
        <p:spPr>
          <a:xfrm flipV="1">
            <a:off x="6821053" y="927991"/>
            <a:ext cx="3606867" cy="9770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47245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Rotation Detonation Engine</a:t>
            </a:r>
          </a:p>
          <a:p>
            <a:pPr marL="360000" indent="-270000">
              <a:lnSpc>
                <a:spcPct val="100000"/>
              </a:lnSpc>
              <a:spcBef>
                <a:spcPts val="600"/>
              </a:spcBef>
              <a:buSzPct val="100000"/>
            </a:pPr>
            <a:r>
              <a:rPr lang="en-US" sz="2200" dirty="0"/>
              <a:t>Principle</a:t>
            </a:r>
            <a:endParaRPr lang="en-US" sz="2000" dirty="0"/>
          </a:p>
          <a:p>
            <a:pPr marL="630000" lvl="1" indent="-270000">
              <a:lnSpc>
                <a:spcPct val="100000"/>
              </a:lnSpc>
              <a:spcBef>
                <a:spcPts val="600"/>
              </a:spcBef>
              <a:buSzPct val="100000"/>
            </a:pPr>
            <a:r>
              <a:rPr lang="en-US" sz="2000" dirty="0"/>
              <a:t>The basic concept of an RDE is a detonation wave that travels around a circular channel (annulus)</a:t>
            </a:r>
          </a:p>
          <a:p>
            <a:pPr marL="630000" lvl="1" indent="-270000">
              <a:lnSpc>
                <a:spcPct val="100000"/>
              </a:lnSpc>
              <a:spcBef>
                <a:spcPts val="600"/>
              </a:spcBef>
              <a:buSzPct val="100000"/>
            </a:pPr>
            <a:r>
              <a:rPr lang="en-US" sz="2000" dirty="0"/>
              <a:t>Fuel and oxidizer are injected into the channel, normally through small holes or slits</a:t>
            </a:r>
          </a:p>
          <a:p>
            <a:pPr marL="630000" lvl="1" indent="-270000">
              <a:lnSpc>
                <a:spcPct val="100000"/>
              </a:lnSpc>
              <a:spcBef>
                <a:spcPts val="600"/>
              </a:spcBef>
              <a:buSzPct val="100000"/>
            </a:pPr>
            <a:r>
              <a:rPr lang="en-US" sz="2000" dirty="0"/>
              <a:t>A detonation is initiated in the fuel / oxidizer mixture by some form of igniter</a:t>
            </a:r>
          </a:p>
          <a:p>
            <a:pPr marL="630000" lvl="1" indent="-270000">
              <a:lnSpc>
                <a:spcPct val="100000"/>
              </a:lnSpc>
              <a:spcBef>
                <a:spcPts val="600"/>
              </a:spcBef>
              <a:buSzPct val="100000"/>
            </a:pPr>
            <a:r>
              <a:rPr lang="en-US" sz="2000" dirty="0"/>
              <a:t>After the engine is started, the detonations are self-sustaining</a:t>
            </a:r>
          </a:p>
          <a:p>
            <a:pPr marL="630000" lvl="1" indent="-270000">
              <a:lnSpc>
                <a:spcPct val="100000"/>
              </a:lnSpc>
              <a:spcBef>
                <a:spcPts val="600"/>
              </a:spcBef>
              <a:buSzPct val="100000"/>
            </a:pPr>
            <a:r>
              <a:rPr lang="en-US" sz="2000" dirty="0"/>
              <a:t>One detonation ignites the fuel / oxidizer mixture, which releases the energy necessary to sustain the detonation</a:t>
            </a:r>
          </a:p>
          <a:p>
            <a:pPr marL="630000" lvl="1" indent="-270000">
              <a:lnSpc>
                <a:spcPct val="100000"/>
              </a:lnSpc>
              <a:spcBef>
                <a:spcPts val="600"/>
              </a:spcBef>
              <a:buSzPct val="100000"/>
            </a:pPr>
            <a:r>
              <a:rPr lang="en-US" sz="2000" dirty="0"/>
              <a:t>The combustion products expand out of the channel and are pushed out of the channel by the incoming fuel and oxidizer</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117</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4" name="AutoShape 2" descr="Rotating detonation rocket engine combustor with impinging ...">
            <a:extLst>
              <a:ext uri="{FF2B5EF4-FFF2-40B4-BE49-F238E27FC236}">
                <a16:creationId xmlns:a16="http://schemas.microsoft.com/office/drawing/2014/main" id="{0333440A-DD83-43EC-B9A0-F2607A64A1D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12503559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Rotation Detonation Engine</a:t>
            </a:r>
          </a:p>
          <a:p>
            <a:pPr marL="360000" indent="-270000">
              <a:lnSpc>
                <a:spcPct val="100000"/>
              </a:lnSpc>
              <a:spcBef>
                <a:spcPts val="600"/>
              </a:spcBef>
              <a:buSzPct val="100000"/>
            </a:pPr>
            <a:r>
              <a:rPr lang="en-US" sz="2200" dirty="0"/>
              <a:t>Principle</a:t>
            </a:r>
            <a:endParaRPr lang="en-US" sz="2000" dirty="0"/>
          </a:p>
          <a:p>
            <a:pPr marL="630000" lvl="1" indent="-270000">
              <a:lnSpc>
                <a:spcPct val="100000"/>
              </a:lnSpc>
              <a:spcBef>
                <a:spcPts val="600"/>
              </a:spcBef>
              <a:buSzPct val="100000"/>
            </a:pPr>
            <a:r>
              <a:rPr lang="en-US" sz="2000" dirty="0"/>
              <a:t>Although the RDE's design is similar to the pulse detonation </a:t>
            </a:r>
            <a:r>
              <a:rPr lang="en-US" sz="2000" dirty="0" err="1"/>
              <a:t>engie</a:t>
            </a:r>
            <a:r>
              <a:rPr lang="en-US" sz="2000" dirty="0"/>
              <a:t> (PDE), the RDE can function continuously because the waves cycle around the chamber, while the PDE requires the chambers to be purged after each pulse</a:t>
            </a:r>
          </a:p>
          <a:p>
            <a:pPr marL="630000" lvl="1" indent="-270000">
              <a:lnSpc>
                <a:spcPct val="100000"/>
              </a:lnSpc>
              <a:spcBef>
                <a:spcPts val="600"/>
              </a:spcBef>
              <a:buSzPct val="100000"/>
            </a:pPr>
            <a:r>
              <a:rPr lang="en-US" sz="2000" dirty="0"/>
              <a:t>In detonative combustion, the flame front expands at supersonic speed</a:t>
            </a:r>
          </a:p>
          <a:p>
            <a:pPr marL="630000" lvl="1" indent="-270000">
              <a:lnSpc>
                <a:spcPct val="100000"/>
              </a:lnSpc>
              <a:spcBef>
                <a:spcPts val="600"/>
              </a:spcBef>
              <a:buSzPct val="100000"/>
            </a:pPr>
            <a:r>
              <a:rPr lang="en-US" sz="2000" dirty="0"/>
              <a:t>It is theoretically up to 25% more efficient than conventional deflagrative combustion offering potentially major fuel savings</a:t>
            </a:r>
          </a:p>
          <a:p>
            <a:pPr marL="630000" lvl="1" indent="-270000">
              <a:lnSpc>
                <a:spcPct val="100000"/>
              </a:lnSpc>
              <a:spcBef>
                <a:spcPts val="600"/>
              </a:spcBef>
              <a:buSzPct val="100000"/>
            </a:pPr>
            <a:r>
              <a:rPr lang="en-US" sz="2000" dirty="0"/>
              <a:t>Disadvantages include instability and noise</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118</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4692638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Rotation Detonation Engine</a:t>
            </a:r>
          </a:p>
          <a:p>
            <a:pPr marL="360000" indent="-270000">
              <a:lnSpc>
                <a:spcPct val="100000"/>
              </a:lnSpc>
              <a:spcBef>
                <a:spcPts val="600"/>
              </a:spcBef>
              <a:buSzPct val="100000"/>
            </a:pPr>
            <a:r>
              <a:rPr lang="en-US" sz="2200" dirty="0"/>
              <a:t>Principle</a:t>
            </a:r>
            <a:endParaRPr lang="en-US" sz="2000" dirty="0"/>
          </a:p>
          <a:p>
            <a:pPr marL="630000" lvl="1" indent="-270000">
              <a:lnSpc>
                <a:spcPct val="100000"/>
              </a:lnSpc>
              <a:spcBef>
                <a:spcPts val="600"/>
              </a:spcBef>
              <a:buSzPct val="100000"/>
            </a:pPr>
            <a:r>
              <a:rPr lang="en-US" sz="2000" dirty="0"/>
              <a:t>From a thermodynamic point of view, detonations are more efficient than the more commonly known deflagration (classic combustion)</a:t>
            </a:r>
          </a:p>
          <a:p>
            <a:pPr marL="630000" lvl="1" indent="-270000">
              <a:lnSpc>
                <a:spcPct val="100000"/>
              </a:lnSpc>
              <a:spcBef>
                <a:spcPts val="600"/>
              </a:spcBef>
              <a:buSzPct val="100000"/>
            </a:pPr>
            <a:r>
              <a:rPr lang="en-US" sz="2000" dirty="0"/>
              <a:t>While classic combustion in rocket engines takes place at constant pressure or even with a slight loss of pressure, the pressure increases significantly during detonation</a:t>
            </a:r>
          </a:p>
          <a:p>
            <a:pPr marL="630000" lvl="1" indent="-270000">
              <a:lnSpc>
                <a:spcPct val="100000"/>
              </a:lnSpc>
              <a:spcBef>
                <a:spcPts val="600"/>
              </a:spcBef>
              <a:buSzPct val="100000"/>
            </a:pPr>
            <a:r>
              <a:rPr lang="en-US" sz="2000" dirty="0"/>
              <a:t>A rocket engine based on detonative combustion could therefore theoretically have significantly higher efficiency than today’s engines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119</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953094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a:t>
            </a:r>
            <a:endParaRPr lang="en-US" dirty="0"/>
          </a:p>
          <a:p>
            <a:pPr marL="360000" indent="-270000">
              <a:lnSpc>
                <a:spcPct val="100000"/>
              </a:lnSpc>
              <a:spcBef>
                <a:spcPts val="600"/>
              </a:spcBef>
              <a:buSzPct val="100000"/>
            </a:pPr>
            <a:r>
              <a:rPr lang="en-US" sz="2200" dirty="0"/>
              <a:t>Valve Types</a:t>
            </a:r>
          </a:p>
          <a:p>
            <a:pPr marL="702900" lvl="1">
              <a:lnSpc>
                <a:spcPct val="100000"/>
              </a:lnSpc>
              <a:spcBef>
                <a:spcPts val="600"/>
              </a:spcBef>
              <a:buSzPct val="100000"/>
              <a:buFont typeface="Arial" panose="020B0604020202020204" pitchFamily="34" charset="0"/>
              <a:buChar char="•"/>
            </a:pPr>
            <a:r>
              <a:rPr lang="en-US" sz="2000" dirty="0"/>
              <a:t>Pyro Valves (N/O – normally open – or N/C – normally closed)</a:t>
            </a:r>
          </a:p>
          <a:p>
            <a:pPr marL="702900" lvl="1">
              <a:lnSpc>
                <a:spcPct val="100000"/>
              </a:lnSpc>
              <a:spcBef>
                <a:spcPts val="600"/>
              </a:spcBef>
              <a:buSzPct val="100000"/>
              <a:buFont typeface="Arial" panose="020B0604020202020204" pitchFamily="34" charset="0"/>
              <a:buChar char="•"/>
            </a:pPr>
            <a:r>
              <a:rPr lang="en-US" sz="2000" dirty="0"/>
              <a:t>SMA Valves (Shape Memory Alloy)</a:t>
            </a:r>
          </a:p>
          <a:p>
            <a:pPr marL="702900" lvl="1">
              <a:lnSpc>
                <a:spcPct val="100000"/>
              </a:lnSpc>
              <a:spcBef>
                <a:spcPts val="600"/>
              </a:spcBef>
              <a:buSzPct val="100000"/>
              <a:buFont typeface="Arial" panose="020B0604020202020204" pitchFamily="34" charset="0"/>
              <a:buChar char="•"/>
            </a:pPr>
            <a:r>
              <a:rPr lang="en-US" sz="2000" dirty="0"/>
              <a:t>Check Valves</a:t>
            </a:r>
          </a:p>
          <a:p>
            <a:pPr marL="702900" lvl="1">
              <a:lnSpc>
                <a:spcPct val="100000"/>
              </a:lnSpc>
              <a:spcBef>
                <a:spcPts val="600"/>
              </a:spcBef>
              <a:buSzPct val="100000"/>
              <a:buFont typeface="Arial" panose="020B0604020202020204" pitchFamily="34" charset="0"/>
              <a:buChar char="•"/>
            </a:pPr>
            <a:r>
              <a:rPr lang="en-US" sz="2000" dirty="0"/>
              <a:t>Monostable Valves (Solenoid valves) – Flow Control Valves</a:t>
            </a:r>
          </a:p>
          <a:p>
            <a:pPr marL="702900" lvl="1">
              <a:lnSpc>
                <a:spcPct val="100000"/>
              </a:lnSpc>
              <a:spcBef>
                <a:spcPts val="600"/>
              </a:spcBef>
              <a:buSzPct val="100000"/>
              <a:buFont typeface="Arial" panose="020B0604020202020204" pitchFamily="34" charset="0"/>
              <a:buChar char="•"/>
            </a:pPr>
            <a:r>
              <a:rPr lang="en-US" sz="2000" dirty="0"/>
              <a:t>Bistable Valves (Latch valves)</a:t>
            </a:r>
          </a:p>
          <a:p>
            <a:pPr marL="702900" lvl="1">
              <a:lnSpc>
                <a:spcPct val="100000"/>
              </a:lnSpc>
              <a:spcBef>
                <a:spcPts val="600"/>
              </a:spcBef>
              <a:buSzPct val="100000"/>
              <a:buFont typeface="Arial" panose="020B0604020202020204" pitchFamily="34" charset="0"/>
              <a:buChar char="•"/>
            </a:pPr>
            <a:r>
              <a:rPr lang="en-US" sz="2000" dirty="0"/>
              <a:t>Pneumatic Valves</a:t>
            </a:r>
          </a:p>
          <a:p>
            <a:pPr marL="702900" lvl="1">
              <a:lnSpc>
                <a:spcPct val="100000"/>
              </a:lnSpc>
              <a:spcBef>
                <a:spcPts val="600"/>
              </a:spcBef>
              <a:buSzPct val="100000"/>
              <a:buFont typeface="Arial" panose="020B0604020202020204" pitchFamily="34" charset="0"/>
              <a:buChar char="•"/>
            </a:pPr>
            <a:r>
              <a:rPr lang="en-US" sz="2000" dirty="0"/>
              <a:t>Electric Valves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12</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26836339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Rotation Detonation Engine</a:t>
            </a:r>
          </a:p>
          <a:p>
            <a:pPr marL="360000" indent="-270000">
              <a:lnSpc>
                <a:spcPct val="100000"/>
              </a:lnSpc>
              <a:spcBef>
                <a:spcPts val="600"/>
              </a:spcBef>
              <a:buSzPct val="100000"/>
            </a:pPr>
            <a:r>
              <a:rPr lang="en-US" sz="2200" dirty="0"/>
              <a:t>Principle</a:t>
            </a:r>
            <a:endParaRPr lang="en-US"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120</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5" name="Grafik 4">
            <a:extLst>
              <a:ext uri="{FF2B5EF4-FFF2-40B4-BE49-F238E27FC236}">
                <a16:creationId xmlns:a16="http://schemas.microsoft.com/office/drawing/2014/main" id="{8CB140ED-DC12-454D-B2B3-60C9A1A99DF5}"/>
              </a:ext>
            </a:extLst>
          </p:cNvPr>
          <p:cNvPicPr>
            <a:picLocks noChangeAspect="1"/>
          </p:cNvPicPr>
          <p:nvPr/>
        </p:nvPicPr>
        <p:blipFill>
          <a:blip r:embed="rId2"/>
          <a:stretch>
            <a:fillRect/>
          </a:stretch>
        </p:blipFill>
        <p:spPr>
          <a:xfrm>
            <a:off x="7063342" y="1882774"/>
            <a:ext cx="4191000" cy="4714875"/>
          </a:xfrm>
          <a:prstGeom prst="rect">
            <a:avLst/>
          </a:prstGeom>
        </p:spPr>
      </p:pic>
      <p:pic>
        <p:nvPicPr>
          <p:cNvPr id="10" name="Grafik 9">
            <a:extLst>
              <a:ext uri="{FF2B5EF4-FFF2-40B4-BE49-F238E27FC236}">
                <a16:creationId xmlns:a16="http://schemas.microsoft.com/office/drawing/2014/main" id="{1FED54BE-92C8-4E1C-9219-813F3E8EA4D2}"/>
              </a:ext>
            </a:extLst>
          </p:cNvPr>
          <p:cNvPicPr>
            <a:picLocks noChangeAspect="1"/>
          </p:cNvPicPr>
          <p:nvPr/>
        </p:nvPicPr>
        <p:blipFill>
          <a:blip r:embed="rId3"/>
          <a:stretch>
            <a:fillRect/>
          </a:stretch>
        </p:blipFill>
        <p:spPr>
          <a:xfrm>
            <a:off x="1905000" y="3316870"/>
            <a:ext cx="4191000" cy="3101442"/>
          </a:xfrm>
          <a:prstGeom prst="rect">
            <a:avLst/>
          </a:prstGeom>
        </p:spPr>
      </p:pic>
    </p:spTree>
    <p:extLst>
      <p:ext uri="{BB962C8B-B14F-4D97-AF65-F5344CB8AC3E}">
        <p14:creationId xmlns:p14="http://schemas.microsoft.com/office/powerpoint/2010/main" val="26905068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PTE (Pulse Detonation Engine)</a:t>
            </a:r>
          </a:p>
          <a:p>
            <a:pPr marL="360000" indent="-270000">
              <a:lnSpc>
                <a:spcPct val="100000"/>
              </a:lnSpc>
              <a:spcBef>
                <a:spcPts val="600"/>
              </a:spcBef>
              <a:buSzPct val="100000"/>
            </a:pPr>
            <a:r>
              <a:rPr lang="en-US" sz="2200" dirty="0"/>
              <a:t>Principle</a:t>
            </a:r>
            <a:endParaRPr lang="en-US" sz="2000" dirty="0"/>
          </a:p>
          <a:p>
            <a:pPr marL="630000" lvl="1" indent="-270000">
              <a:lnSpc>
                <a:spcPct val="100000"/>
              </a:lnSpc>
              <a:spcBef>
                <a:spcPts val="600"/>
              </a:spcBef>
              <a:buSzPct val="100000"/>
            </a:pPr>
            <a:r>
              <a:rPr lang="en-US" sz="2000" dirty="0"/>
              <a:t>A pulse detonation engine (PDE) is a type of propulsion system that uses detonation waves to combust the fuel and oxidizer mixture</a:t>
            </a:r>
          </a:p>
          <a:p>
            <a:pPr marL="630000" lvl="1" indent="-270000">
              <a:lnSpc>
                <a:spcPct val="100000"/>
              </a:lnSpc>
              <a:spcBef>
                <a:spcPts val="600"/>
              </a:spcBef>
              <a:buSzPct val="100000"/>
            </a:pPr>
            <a:r>
              <a:rPr lang="en-US" sz="2000" dirty="0"/>
              <a:t>The engine is pulsed because the mixture must be renewed in the combustion chamber between each detonation wave and the next</a:t>
            </a:r>
          </a:p>
          <a:p>
            <a:pPr marL="630000" lvl="1" indent="-270000">
              <a:lnSpc>
                <a:spcPct val="100000"/>
              </a:lnSpc>
              <a:spcBef>
                <a:spcPts val="600"/>
              </a:spcBef>
              <a:buSzPct val="100000"/>
            </a:pPr>
            <a:r>
              <a:rPr lang="en-US" sz="2000" dirty="0"/>
              <a:t>Theoretically, a PDE can operate from subsonic up to a hypersonic flight speed of roughly Mach 5</a:t>
            </a:r>
          </a:p>
          <a:p>
            <a:pPr marL="630000" lvl="1" indent="-270000">
              <a:lnSpc>
                <a:spcPct val="100000"/>
              </a:lnSpc>
              <a:spcBef>
                <a:spcPts val="600"/>
              </a:spcBef>
              <a:buSzPct val="100000"/>
            </a:pPr>
            <a:r>
              <a:rPr lang="en-US" sz="2000" dirty="0"/>
              <a:t>Key issues for further development include fast and efficient mixing of the fuel and oxidizer, the prevention of autoignition, and integration with an inlet and nozzle</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121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16882502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8A9D141-69FE-47B3-B711-5F3861921A93}"/>
              </a:ext>
            </a:extLst>
          </p:cNvPr>
          <p:cNvPicPr>
            <a:picLocks noChangeAspect="1"/>
          </p:cNvPicPr>
          <p:nvPr/>
        </p:nvPicPr>
        <p:blipFill>
          <a:blip r:embed="rId2"/>
          <a:stretch>
            <a:fillRect/>
          </a:stretch>
        </p:blipFill>
        <p:spPr>
          <a:xfrm>
            <a:off x="1206501" y="-12921"/>
            <a:ext cx="4856155" cy="6889509"/>
          </a:xfrm>
          <a:prstGeom prst="rect">
            <a:avLst/>
          </a:prstGeom>
        </p:spPr>
      </p:pic>
      <p:sp>
        <p:nvSpPr>
          <p:cNvPr id="2" name="Title 1">
            <a:extLst>
              <a:ext uri="{FF2B5EF4-FFF2-40B4-BE49-F238E27FC236}">
                <a16:creationId xmlns:a16="http://schemas.microsoft.com/office/drawing/2014/main" id="{4337F1AB-8F06-4DFE-A73A-556DB6555115}"/>
              </a:ext>
            </a:extLst>
          </p:cNvPr>
          <p:cNvSpPr>
            <a:spLocks noGrp="1"/>
          </p:cNvSpPr>
          <p:nvPr>
            <p:ph type="title"/>
          </p:nvPr>
        </p:nvSpPr>
        <p:spPr/>
        <p:txBody>
          <a:bodyPr/>
          <a:lstStyle/>
          <a:p>
            <a:r>
              <a:rPr lang="en-US" dirty="0"/>
              <a:t>Lecture # 5</a:t>
            </a:r>
            <a:br>
              <a:rPr lang="en-US" dirty="0"/>
            </a:br>
            <a:r>
              <a:rPr lang="en-US" dirty="0" err="1"/>
              <a:t>Eletrical</a:t>
            </a:r>
            <a:r>
              <a:rPr lang="en-US" dirty="0"/>
              <a:t> Propulsion Systems</a:t>
            </a:r>
          </a:p>
        </p:txBody>
      </p:sp>
      <p:sp>
        <p:nvSpPr>
          <p:cNvPr id="3" name="Text Placeholder 2">
            <a:extLst>
              <a:ext uri="{FF2B5EF4-FFF2-40B4-BE49-F238E27FC236}">
                <a16:creationId xmlns:a16="http://schemas.microsoft.com/office/drawing/2014/main" id="{1EFB4A26-1E15-421F-909D-81D6FA4DF496}"/>
              </a:ext>
            </a:extLst>
          </p:cNvPr>
          <p:cNvSpPr>
            <a:spLocks noGrp="1"/>
          </p:cNvSpPr>
          <p:nvPr>
            <p:ph type="body" idx="1"/>
          </p:nvPr>
        </p:nvSpPr>
        <p:spPr/>
        <p:txBody>
          <a:bodyPr/>
          <a:lstStyle/>
          <a:p>
            <a:r>
              <a:rPr lang="en-US" dirty="0"/>
              <a:t>	Brief overview on all space propulsion systems</a:t>
            </a:r>
          </a:p>
        </p:txBody>
      </p:sp>
      <p:sp>
        <p:nvSpPr>
          <p:cNvPr id="6" name="Bildplatzhalter 5">
            <a:extLst>
              <a:ext uri="{FF2B5EF4-FFF2-40B4-BE49-F238E27FC236}">
                <a16:creationId xmlns:a16="http://schemas.microsoft.com/office/drawing/2014/main" id="{633BE907-CF77-4C0F-AB59-D399595E4CA5}"/>
              </a:ext>
            </a:extLst>
          </p:cNvPr>
          <p:cNvSpPr>
            <a:spLocks noGrp="1"/>
          </p:cNvSpPr>
          <p:nvPr>
            <p:ph type="pic" idx="2"/>
          </p:nvPr>
        </p:nvSpPr>
        <p:spPr>
          <a:xfrm>
            <a:off x="1164297" y="0"/>
            <a:ext cx="4922845" cy="6858000"/>
          </a:xfrm>
        </p:spPr>
        <p:txBody>
          <a:bodyPr/>
          <a:lstStyle/>
          <a:p>
            <a:endParaRPr lang="de-DE"/>
          </a:p>
        </p:txBody>
      </p:sp>
      <p:pic>
        <p:nvPicPr>
          <p:cNvPr id="7" name="object 30">
            <a:extLst>
              <a:ext uri="{FF2B5EF4-FFF2-40B4-BE49-F238E27FC236}">
                <a16:creationId xmlns:a16="http://schemas.microsoft.com/office/drawing/2014/main" id="{82978AC8-5734-4642-A450-496126214816}"/>
              </a:ext>
            </a:extLst>
          </p:cNvPr>
          <p:cNvPicPr/>
          <p:nvPr/>
        </p:nvPicPr>
        <p:blipFill>
          <a:blip r:embed="rId3" cstate="print"/>
          <a:stretch>
            <a:fillRect/>
          </a:stretch>
        </p:blipFill>
        <p:spPr>
          <a:xfrm>
            <a:off x="1164297" y="-9294"/>
            <a:ext cx="4898359" cy="6876588"/>
          </a:xfrm>
          <a:prstGeom prst="rect">
            <a:avLst/>
          </a:prstGeom>
        </p:spPr>
      </p:pic>
    </p:spTree>
    <p:extLst>
      <p:ext uri="{BB962C8B-B14F-4D97-AF65-F5344CB8AC3E}">
        <p14:creationId xmlns:p14="http://schemas.microsoft.com/office/powerpoint/2010/main" val="17700473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123</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object 3">
            <a:extLst>
              <a:ext uri="{FF2B5EF4-FFF2-40B4-BE49-F238E27FC236}">
                <a16:creationId xmlns:a16="http://schemas.microsoft.com/office/drawing/2014/main" id="{3B85D73D-90F4-4801-9EE9-9A41B590EE4B}"/>
              </a:ext>
            </a:extLst>
          </p:cNvPr>
          <p:cNvPicPr/>
          <p:nvPr/>
        </p:nvPicPr>
        <p:blipFill>
          <a:blip r:embed="rId2" cstate="print"/>
          <a:stretch>
            <a:fillRect/>
          </a:stretch>
        </p:blipFill>
        <p:spPr>
          <a:xfrm>
            <a:off x="3049905" y="968918"/>
            <a:ext cx="6092190" cy="5543550"/>
          </a:xfrm>
          <a:prstGeom prst="rect">
            <a:avLst/>
          </a:prstGeom>
        </p:spPr>
      </p:pic>
    </p:spTree>
    <p:extLst>
      <p:ext uri="{BB962C8B-B14F-4D97-AF65-F5344CB8AC3E}">
        <p14:creationId xmlns:p14="http://schemas.microsoft.com/office/powerpoint/2010/main" val="18033191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Electrical Propulsion Systems: </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124</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4" name="Rechteck: abgerundete Ecken 3">
            <a:extLst>
              <a:ext uri="{FF2B5EF4-FFF2-40B4-BE49-F238E27FC236}">
                <a16:creationId xmlns:a16="http://schemas.microsoft.com/office/drawing/2014/main" id="{E15C1099-CFE6-2A2C-86EC-9FB8AC330DBF}"/>
              </a:ext>
            </a:extLst>
          </p:cNvPr>
          <p:cNvSpPr/>
          <p:nvPr/>
        </p:nvSpPr>
        <p:spPr>
          <a:xfrm>
            <a:off x="1778000" y="3314700"/>
            <a:ext cx="2374900" cy="165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Space Propulsion</a:t>
            </a:r>
          </a:p>
        </p:txBody>
      </p:sp>
      <p:sp>
        <p:nvSpPr>
          <p:cNvPr id="5" name="Rechteck: abgerundete Ecken 4">
            <a:extLst>
              <a:ext uri="{FF2B5EF4-FFF2-40B4-BE49-F238E27FC236}">
                <a16:creationId xmlns:a16="http://schemas.microsoft.com/office/drawing/2014/main" id="{F5EF060B-8AC7-7474-6231-5E515CF23F7E}"/>
              </a:ext>
            </a:extLst>
          </p:cNvPr>
          <p:cNvSpPr/>
          <p:nvPr/>
        </p:nvSpPr>
        <p:spPr>
          <a:xfrm>
            <a:off x="5418550" y="2886072"/>
            <a:ext cx="2374900" cy="111125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Material Ejection</a:t>
            </a:r>
          </a:p>
        </p:txBody>
      </p:sp>
      <p:sp>
        <p:nvSpPr>
          <p:cNvPr id="9" name="Rechteck: abgerundete Ecken 8">
            <a:extLst>
              <a:ext uri="{FF2B5EF4-FFF2-40B4-BE49-F238E27FC236}">
                <a16:creationId xmlns:a16="http://schemas.microsoft.com/office/drawing/2014/main" id="{0764C937-638A-ADE9-9A5F-40D2F41AE75B}"/>
              </a:ext>
            </a:extLst>
          </p:cNvPr>
          <p:cNvSpPr/>
          <p:nvPr/>
        </p:nvSpPr>
        <p:spPr>
          <a:xfrm>
            <a:off x="5418550" y="4921197"/>
            <a:ext cx="2374900" cy="1111252"/>
          </a:xfrm>
          <a:prstGeom prst="roundRect">
            <a:avLst/>
          </a:prstGeom>
          <a:solidFill>
            <a:schemeClr val="accent2">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Non-Material Ejection</a:t>
            </a:r>
          </a:p>
        </p:txBody>
      </p:sp>
      <p:cxnSp>
        <p:nvCxnSpPr>
          <p:cNvPr id="11" name="Gerade Verbindung mit Pfeil 10">
            <a:extLst>
              <a:ext uri="{FF2B5EF4-FFF2-40B4-BE49-F238E27FC236}">
                <a16:creationId xmlns:a16="http://schemas.microsoft.com/office/drawing/2014/main" id="{9F42BB73-D21D-B97D-023F-EAC215BAE41C}"/>
              </a:ext>
            </a:extLst>
          </p:cNvPr>
          <p:cNvCxnSpPr>
            <a:cxnSpLocks/>
            <a:stCxn id="4" idx="3"/>
            <a:endCxn id="5" idx="1"/>
          </p:cNvCxnSpPr>
          <p:nvPr/>
        </p:nvCxnSpPr>
        <p:spPr>
          <a:xfrm flipV="1">
            <a:off x="4152900" y="3441698"/>
            <a:ext cx="1265650" cy="6985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E21E1B55-7A00-5E08-9C55-B3735BBE9F4F}"/>
              </a:ext>
            </a:extLst>
          </p:cNvPr>
          <p:cNvCxnSpPr>
            <a:cxnSpLocks/>
            <a:stCxn id="4" idx="3"/>
            <a:endCxn id="9" idx="1"/>
          </p:cNvCxnSpPr>
          <p:nvPr/>
        </p:nvCxnSpPr>
        <p:spPr>
          <a:xfrm>
            <a:off x="4152900" y="4140200"/>
            <a:ext cx="1265650" cy="13366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hteck: abgerundete Ecken 9">
            <a:extLst>
              <a:ext uri="{FF2B5EF4-FFF2-40B4-BE49-F238E27FC236}">
                <a16:creationId xmlns:a16="http://schemas.microsoft.com/office/drawing/2014/main" id="{2689D211-0BC2-E3B5-7D07-AAEF015727A6}"/>
              </a:ext>
            </a:extLst>
          </p:cNvPr>
          <p:cNvSpPr/>
          <p:nvPr/>
        </p:nvSpPr>
        <p:spPr>
          <a:xfrm>
            <a:off x="9059100" y="2681286"/>
            <a:ext cx="2374900" cy="1266826"/>
          </a:xfrm>
          <a:prstGeom prst="roundRect">
            <a:avLst/>
          </a:prstGeom>
          <a:solidFill>
            <a:srgbClr val="00B05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Thermal Propulsion Systems</a:t>
            </a:r>
          </a:p>
        </p:txBody>
      </p:sp>
      <p:sp>
        <p:nvSpPr>
          <p:cNvPr id="13" name="Rechteck: abgerundete Ecken 12">
            <a:extLst>
              <a:ext uri="{FF2B5EF4-FFF2-40B4-BE49-F238E27FC236}">
                <a16:creationId xmlns:a16="http://schemas.microsoft.com/office/drawing/2014/main" id="{2F0409FA-7A87-F2C6-0F7B-818E594303F7}"/>
              </a:ext>
            </a:extLst>
          </p:cNvPr>
          <p:cNvSpPr/>
          <p:nvPr/>
        </p:nvSpPr>
        <p:spPr>
          <a:xfrm>
            <a:off x="9059100" y="4099561"/>
            <a:ext cx="2374900" cy="1266826"/>
          </a:xfrm>
          <a:prstGeom prst="roundRect">
            <a:avLst/>
          </a:prstGeom>
          <a:solidFill>
            <a:srgbClr val="00B05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Chemical Propulsion Systems</a:t>
            </a:r>
          </a:p>
        </p:txBody>
      </p:sp>
      <p:sp>
        <p:nvSpPr>
          <p:cNvPr id="14" name="Rechteck: abgerundete Ecken 13">
            <a:extLst>
              <a:ext uri="{FF2B5EF4-FFF2-40B4-BE49-F238E27FC236}">
                <a16:creationId xmlns:a16="http://schemas.microsoft.com/office/drawing/2014/main" id="{3043741B-67B7-9BE5-D021-FC57AE2E946B}"/>
              </a:ext>
            </a:extLst>
          </p:cNvPr>
          <p:cNvSpPr/>
          <p:nvPr/>
        </p:nvSpPr>
        <p:spPr>
          <a:xfrm>
            <a:off x="9059100" y="5517836"/>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Electrical Propulsion Systems</a:t>
            </a:r>
          </a:p>
        </p:txBody>
      </p:sp>
      <p:cxnSp>
        <p:nvCxnSpPr>
          <p:cNvPr id="15" name="Gerade Verbindung mit Pfeil 14">
            <a:extLst>
              <a:ext uri="{FF2B5EF4-FFF2-40B4-BE49-F238E27FC236}">
                <a16:creationId xmlns:a16="http://schemas.microsoft.com/office/drawing/2014/main" id="{E9742C53-DBF2-42E0-A98F-7BF1DC16B9F4}"/>
              </a:ext>
            </a:extLst>
          </p:cNvPr>
          <p:cNvCxnSpPr>
            <a:cxnSpLocks/>
            <a:stCxn id="5" idx="3"/>
            <a:endCxn id="10" idx="1"/>
          </p:cNvCxnSpPr>
          <p:nvPr/>
        </p:nvCxnSpPr>
        <p:spPr>
          <a:xfrm flipV="1">
            <a:off x="7793450" y="3314699"/>
            <a:ext cx="1265650" cy="126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ED2DE15D-1ECF-42F0-9621-BC5649AC0218}"/>
              </a:ext>
            </a:extLst>
          </p:cNvPr>
          <p:cNvCxnSpPr>
            <a:cxnSpLocks/>
            <a:stCxn id="5" idx="3"/>
            <a:endCxn id="13" idx="1"/>
          </p:cNvCxnSpPr>
          <p:nvPr/>
        </p:nvCxnSpPr>
        <p:spPr>
          <a:xfrm>
            <a:off x="7793450" y="3441698"/>
            <a:ext cx="1265650" cy="129127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00F7C249-0CE9-4347-B802-6E056E1AE910}"/>
              </a:ext>
            </a:extLst>
          </p:cNvPr>
          <p:cNvCxnSpPr>
            <a:cxnSpLocks/>
            <a:stCxn id="5" idx="3"/>
            <a:endCxn id="14" idx="1"/>
          </p:cNvCxnSpPr>
          <p:nvPr/>
        </p:nvCxnSpPr>
        <p:spPr>
          <a:xfrm>
            <a:off x="7793450" y="3441698"/>
            <a:ext cx="1265650" cy="27095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953315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a:xfrm>
            <a:off x="1206500" y="1951929"/>
            <a:ext cx="10301817" cy="4515696"/>
          </a:xfrm>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125</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a:t>
            </a:r>
            <a:r>
              <a:rPr lang="en-US" sz="2400" noProof="0" dirty="0" err="1"/>
              <a:t>ectrical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181206" y="1317207"/>
            <a:ext cx="279480" cy="21492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5200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Electrostatic</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5200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Electromagnetic</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967583"/>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Hall Effect Thruster</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Pulsed Plasma Thruster</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Magnetic Nozzle Thruster</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181207" y="5583554"/>
            <a:ext cx="2794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181207" y="6051256"/>
            <a:ext cx="2699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129056"/>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Gridded Ion Thruster</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562842"/>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Field Emission EP</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390645"/>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Electrospray (Colloid) Thruster</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60684" y="4420870"/>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MPD Thruster</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181206" y="478680"/>
            <a:ext cx="279479" cy="29878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181206" y="2912466"/>
            <a:ext cx="279479" cy="5540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181206" y="3466495"/>
            <a:ext cx="279478" cy="2737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181206" y="3466495"/>
            <a:ext cx="279478" cy="130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hteck: abgerundete Ecken 27">
            <a:extLst>
              <a:ext uri="{FF2B5EF4-FFF2-40B4-BE49-F238E27FC236}">
                <a16:creationId xmlns:a16="http://schemas.microsoft.com/office/drawing/2014/main" id="{15D7B9F5-EC5A-4744-8257-E239FB93E75E}"/>
              </a:ext>
            </a:extLst>
          </p:cNvPr>
          <p:cNvSpPr/>
          <p:nvPr/>
        </p:nvSpPr>
        <p:spPr>
          <a:xfrm>
            <a:off x="4659274" y="1543067"/>
            <a:ext cx="25200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Electrothermal</a:t>
            </a:r>
          </a:p>
        </p:txBody>
      </p:sp>
      <p:sp>
        <p:nvSpPr>
          <p:cNvPr id="29" name="Rechteck: abgerundete Ecken 28">
            <a:extLst>
              <a:ext uri="{FF2B5EF4-FFF2-40B4-BE49-F238E27FC236}">
                <a16:creationId xmlns:a16="http://schemas.microsoft.com/office/drawing/2014/main" id="{CB74B9E3-5CE0-4AA6-9498-0C5B8734F360}"/>
              </a:ext>
            </a:extLst>
          </p:cNvPr>
          <p:cNvSpPr/>
          <p:nvPr/>
        </p:nvSpPr>
        <p:spPr>
          <a:xfrm>
            <a:off x="1778000" y="87325"/>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Therm</a:t>
            </a:r>
            <a:r>
              <a:rPr lang="en-US" sz="2400" noProof="0" dirty="0"/>
              <a:t>al Propulsion Systems</a:t>
            </a:r>
          </a:p>
        </p:txBody>
      </p:sp>
      <p:sp>
        <p:nvSpPr>
          <p:cNvPr id="35" name="Rechteck: abgerundete Ecken 34">
            <a:extLst>
              <a:ext uri="{FF2B5EF4-FFF2-40B4-BE49-F238E27FC236}">
                <a16:creationId xmlns:a16="http://schemas.microsoft.com/office/drawing/2014/main" id="{6953D1BE-17C2-4557-A5B9-4145DC67F7DC}"/>
              </a:ext>
            </a:extLst>
          </p:cNvPr>
          <p:cNvSpPr/>
          <p:nvPr/>
        </p:nvSpPr>
        <p:spPr>
          <a:xfrm>
            <a:off x="144080" y="1543067"/>
            <a:ext cx="3600000"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ResistojetThruster</a:t>
            </a:r>
            <a:endParaRPr lang="en-US" sz="2400" noProof="0" dirty="0"/>
          </a:p>
        </p:txBody>
      </p:sp>
      <p:sp>
        <p:nvSpPr>
          <p:cNvPr id="47" name="Rechteck: abgerundete Ecken 46">
            <a:extLst>
              <a:ext uri="{FF2B5EF4-FFF2-40B4-BE49-F238E27FC236}">
                <a16:creationId xmlns:a16="http://schemas.microsoft.com/office/drawing/2014/main" id="{7BE8D86A-3BB6-47E2-82CA-4494F6292C2F}"/>
              </a:ext>
            </a:extLst>
          </p:cNvPr>
          <p:cNvSpPr/>
          <p:nvPr/>
        </p:nvSpPr>
        <p:spPr>
          <a:xfrm>
            <a:off x="144080" y="2361716"/>
            <a:ext cx="3600000"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Arcjet</a:t>
            </a:r>
            <a:r>
              <a:rPr lang="en-US" sz="2400" dirty="0"/>
              <a:t> Thruster</a:t>
            </a:r>
            <a:endParaRPr lang="en-US" sz="2400" noProof="0" dirty="0"/>
          </a:p>
        </p:txBody>
      </p:sp>
      <p:cxnSp>
        <p:nvCxnSpPr>
          <p:cNvPr id="48" name="Gerade Verbindung mit Pfeil 47">
            <a:extLst>
              <a:ext uri="{FF2B5EF4-FFF2-40B4-BE49-F238E27FC236}">
                <a16:creationId xmlns:a16="http://schemas.microsoft.com/office/drawing/2014/main" id="{AC61FFD9-6C5B-4306-A93E-5FF07BA6DC4D}"/>
              </a:ext>
            </a:extLst>
          </p:cNvPr>
          <p:cNvCxnSpPr>
            <a:cxnSpLocks/>
            <a:stCxn id="10" idx="3"/>
            <a:endCxn id="28" idx="1"/>
          </p:cNvCxnSpPr>
          <p:nvPr/>
        </p:nvCxnSpPr>
        <p:spPr>
          <a:xfrm flipV="1">
            <a:off x="4152900" y="2098693"/>
            <a:ext cx="506374" cy="20415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23F03C17-AB97-4BAD-974C-1BF528C5420E}"/>
              </a:ext>
            </a:extLst>
          </p:cNvPr>
          <p:cNvCxnSpPr>
            <a:cxnSpLocks/>
            <a:stCxn id="29" idx="3"/>
            <a:endCxn id="28" idx="1"/>
          </p:cNvCxnSpPr>
          <p:nvPr/>
        </p:nvCxnSpPr>
        <p:spPr>
          <a:xfrm>
            <a:off x="4152900" y="720738"/>
            <a:ext cx="506374" cy="13779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F4F4FA7E-6519-4845-8DC2-71875AFF6B5F}"/>
              </a:ext>
            </a:extLst>
          </p:cNvPr>
          <p:cNvCxnSpPr>
            <a:cxnSpLocks/>
            <a:stCxn id="28" idx="1"/>
            <a:endCxn id="35" idx="3"/>
          </p:cNvCxnSpPr>
          <p:nvPr/>
        </p:nvCxnSpPr>
        <p:spPr>
          <a:xfrm flipH="1" flipV="1">
            <a:off x="3744080" y="1892691"/>
            <a:ext cx="915194" cy="2060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6799903C-C0D6-4A0A-88F4-EFD376FA939D}"/>
              </a:ext>
            </a:extLst>
          </p:cNvPr>
          <p:cNvCxnSpPr>
            <a:cxnSpLocks/>
            <a:stCxn id="28" idx="1"/>
            <a:endCxn id="47" idx="3"/>
          </p:cNvCxnSpPr>
          <p:nvPr/>
        </p:nvCxnSpPr>
        <p:spPr>
          <a:xfrm flipH="1">
            <a:off x="3744080" y="2098693"/>
            <a:ext cx="915194" cy="6126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Ellipse 53">
            <a:extLst>
              <a:ext uri="{FF2B5EF4-FFF2-40B4-BE49-F238E27FC236}">
                <a16:creationId xmlns:a16="http://schemas.microsoft.com/office/drawing/2014/main" id="{CC67DB2A-C3F8-4A9F-8FE4-68277B0146CB}"/>
              </a:ext>
            </a:extLst>
          </p:cNvPr>
          <p:cNvSpPr/>
          <p:nvPr/>
        </p:nvSpPr>
        <p:spPr>
          <a:xfrm>
            <a:off x="144080" y="1225593"/>
            <a:ext cx="7035194" cy="2033127"/>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abgerundete Ecken 51">
            <a:extLst>
              <a:ext uri="{FF2B5EF4-FFF2-40B4-BE49-F238E27FC236}">
                <a16:creationId xmlns:a16="http://schemas.microsoft.com/office/drawing/2014/main" id="{5BB6DA6C-7382-4C27-BE69-105909A24705}"/>
              </a:ext>
            </a:extLst>
          </p:cNvPr>
          <p:cNvSpPr/>
          <p:nvPr/>
        </p:nvSpPr>
        <p:spPr>
          <a:xfrm>
            <a:off x="7460684" y="1765679"/>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CUSP Field Thruster</a:t>
            </a:r>
            <a:endParaRPr lang="en-US" sz="2400" noProof="0" dirty="0"/>
          </a:p>
        </p:txBody>
      </p:sp>
    </p:spTree>
    <p:extLst>
      <p:ext uri="{BB962C8B-B14F-4D97-AF65-F5344CB8AC3E}">
        <p14:creationId xmlns:p14="http://schemas.microsoft.com/office/powerpoint/2010/main" val="41508590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E8137-22A9-EF3D-D75D-450E36180C7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0E51084-902F-01C2-BD6A-8A04E5F31368}"/>
              </a:ext>
            </a:extLst>
          </p:cNvPr>
          <p:cNvSpPr>
            <a:spLocks noGrp="1"/>
          </p:cNvSpPr>
          <p:nvPr>
            <p:ph type="title"/>
          </p:nvPr>
        </p:nvSpPr>
        <p:spPr/>
        <p:txBody>
          <a:bodyPr/>
          <a:lstStyle/>
          <a:p>
            <a:r>
              <a:rPr lang="en-US" dirty="0"/>
              <a:t>Electrical Propulsion Systems</a:t>
            </a:r>
          </a:p>
        </p:txBody>
      </p:sp>
      <p:sp>
        <p:nvSpPr>
          <p:cNvPr id="5" name="Footer Placeholder 4">
            <a:extLst>
              <a:ext uri="{FF2B5EF4-FFF2-40B4-BE49-F238E27FC236}">
                <a16:creationId xmlns:a16="http://schemas.microsoft.com/office/drawing/2014/main" id="{3C2FE6AE-16A7-3542-66D7-3FEB785D1C80}"/>
              </a:ext>
            </a:extLst>
          </p:cNvPr>
          <p:cNvSpPr>
            <a:spLocks noGrp="1"/>
          </p:cNvSpPr>
          <p:nvPr>
            <p:ph type="ftr" sz="quarter" idx="3"/>
          </p:nvPr>
        </p:nvSpPr>
        <p:spPr/>
        <p:txBody>
          <a:bodyPr/>
          <a:lstStyle/>
          <a:p>
            <a:r>
              <a:rPr lang="en-GB" dirty="0"/>
              <a:t>Lecture Space System Engineering</a:t>
            </a:r>
          </a:p>
        </p:txBody>
      </p:sp>
      <p:sp>
        <p:nvSpPr>
          <p:cNvPr id="6" name="Slide Number Placeholder 5">
            <a:extLst>
              <a:ext uri="{FF2B5EF4-FFF2-40B4-BE49-F238E27FC236}">
                <a16:creationId xmlns:a16="http://schemas.microsoft.com/office/drawing/2014/main" id="{48958B55-544C-70BE-4F78-00126DE53F73}"/>
              </a:ext>
            </a:extLst>
          </p:cNvPr>
          <p:cNvSpPr>
            <a:spLocks noGrp="1"/>
          </p:cNvSpPr>
          <p:nvPr>
            <p:ph type="sldNum" sz="quarter" idx="4"/>
          </p:nvPr>
        </p:nvSpPr>
        <p:spPr/>
        <p:txBody>
          <a:bodyPr/>
          <a:lstStyle/>
          <a:p>
            <a:fld id="{6C6AE60A-B69C-4790-82F7-3882EDF23186}" type="slidenum">
              <a:rPr lang="en-GB" smtClean="0"/>
              <a:pPr/>
              <a:t>126</a:t>
            </a:fld>
            <a:endParaRPr lang="en-GB" dirty="0"/>
          </a:p>
        </p:txBody>
      </p:sp>
      <p:sp>
        <p:nvSpPr>
          <p:cNvPr id="9" name="Inhaltsplatzhalter 8">
            <a:extLst>
              <a:ext uri="{FF2B5EF4-FFF2-40B4-BE49-F238E27FC236}">
                <a16:creationId xmlns:a16="http://schemas.microsoft.com/office/drawing/2014/main" id="{2D055FA9-C987-40B2-AA61-B03E689A8FEC}"/>
              </a:ext>
            </a:extLst>
          </p:cNvPr>
          <p:cNvSpPr>
            <a:spLocks noGrp="1"/>
          </p:cNvSpPr>
          <p:nvPr>
            <p:ph idx="1"/>
          </p:nvPr>
        </p:nvSpPr>
        <p:spPr/>
        <p:txBody>
          <a:bodyPr/>
          <a:lstStyle/>
          <a:p>
            <a:endParaRPr lang="de-DE"/>
          </a:p>
        </p:txBody>
      </p:sp>
      <p:pic>
        <p:nvPicPr>
          <p:cNvPr id="11" name="Grafik 10">
            <a:extLst>
              <a:ext uri="{FF2B5EF4-FFF2-40B4-BE49-F238E27FC236}">
                <a16:creationId xmlns:a16="http://schemas.microsoft.com/office/drawing/2014/main" id="{C505A774-EAF1-4CC6-9074-5370D4B4C57D}"/>
              </a:ext>
            </a:extLst>
          </p:cNvPr>
          <p:cNvPicPr>
            <a:picLocks noChangeAspect="1"/>
          </p:cNvPicPr>
          <p:nvPr/>
        </p:nvPicPr>
        <p:blipFill>
          <a:blip r:embed="rId2"/>
          <a:stretch>
            <a:fillRect/>
          </a:stretch>
        </p:blipFill>
        <p:spPr>
          <a:xfrm>
            <a:off x="118110" y="102108"/>
            <a:ext cx="11955780" cy="6653784"/>
          </a:xfrm>
          <a:prstGeom prst="rect">
            <a:avLst/>
          </a:prstGeom>
          <a:solidFill>
            <a:schemeClr val="bg1"/>
          </a:solidFill>
        </p:spPr>
      </p:pic>
    </p:spTree>
    <p:extLst>
      <p:ext uri="{BB962C8B-B14F-4D97-AF65-F5344CB8AC3E}">
        <p14:creationId xmlns:p14="http://schemas.microsoft.com/office/powerpoint/2010/main" val="2652642492"/>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Electrical Propulsion Systems:</a:t>
            </a:r>
          </a:p>
          <a:p>
            <a:pPr marL="360000" indent="-270000">
              <a:lnSpc>
                <a:spcPct val="100000"/>
              </a:lnSpc>
              <a:spcBef>
                <a:spcPts val="600"/>
              </a:spcBef>
              <a:buSzPct val="100000"/>
            </a:pPr>
            <a:r>
              <a:rPr lang="en-US" sz="2200" dirty="0"/>
              <a:t>Performance description</a:t>
            </a:r>
            <a:endParaRPr lang="en-US" sz="2000" dirty="0"/>
          </a:p>
          <a:p>
            <a:pPr marL="630000" lvl="1" indent="-270000">
              <a:lnSpc>
                <a:spcPct val="100000"/>
              </a:lnSpc>
              <a:spcBef>
                <a:spcPts val="600"/>
              </a:spcBef>
              <a:buSzPct val="100000"/>
            </a:pPr>
            <a:r>
              <a:rPr lang="en-US" sz="2000" dirty="0" err="1"/>
              <a:t>Isp</a:t>
            </a:r>
            <a:endParaRPr lang="en-US" sz="2000" dirty="0"/>
          </a:p>
          <a:p>
            <a:pPr marL="630000" lvl="1" indent="-270000">
              <a:lnSpc>
                <a:spcPct val="100000"/>
              </a:lnSpc>
              <a:spcBef>
                <a:spcPts val="600"/>
              </a:spcBef>
              <a:buSzPct val="100000"/>
            </a:pPr>
            <a:r>
              <a:rPr lang="en-US" sz="2000" dirty="0"/>
              <a:t>Thrust</a:t>
            </a:r>
          </a:p>
          <a:p>
            <a:pPr marL="630000" lvl="1" indent="-270000">
              <a:lnSpc>
                <a:spcPct val="100000"/>
              </a:lnSpc>
              <a:spcBef>
                <a:spcPts val="600"/>
              </a:spcBef>
              <a:buSzPct val="100000"/>
            </a:pPr>
            <a:r>
              <a:rPr lang="en-US" sz="2000" dirty="0"/>
              <a:t>Propellant mass compared to delta v requirement</a:t>
            </a:r>
          </a:p>
          <a:p>
            <a:pPr marL="630000" lvl="1" indent="-270000">
              <a:lnSpc>
                <a:spcPct val="100000"/>
              </a:lnSpc>
              <a:spcBef>
                <a:spcPts val="600"/>
              </a:spcBef>
              <a:buSzPct val="100000"/>
            </a:pPr>
            <a:r>
              <a:rPr lang="en-US" sz="2000" dirty="0"/>
              <a:t>Structural mass</a:t>
            </a:r>
          </a:p>
          <a:p>
            <a:pPr marL="630000" lvl="1" indent="-270000">
              <a:lnSpc>
                <a:spcPct val="100000"/>
              </a:lnSpc>
              <a:spcBef>
                <a:spcPts val="600"/>
              </a:spcBef>
              <a:buSzPct val="100000"/>
            </a:pPr>
            <a:r>
              <a:rPr lang="en-US" sz="2000" b="1" u="sng" dirty="0"/>
              <a:t>Power need</a:t>
            </a:r>
            <a:endParaRPr lang="en-US" sz="1800" b="1" u="sng"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127</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9095539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Electrical Propulsion Systems:</a:t>
            </a:r>
            <a:endParaRPr lang="en-US" sz="2200" dirty="0"/>
          </a:p>
          <a:p>
            <a:pPr marL="360000" indent="-270000">
              <a:lnSpc>
                <a:spcPct val="100000"/>
              </a:lnSpc>
              <a:spcBef>
                <a:spcPts val="600"/>
              </a:spcBef>
              <a:buSzPct val="100000"/>
            </a:pPr>
            <a:r>
              <a:rPr lang="en-US" sz="2200" dirty="0"/>
              <a:t>Electric Propulsion Definitions</a:t>
            </a:r>
          </a:p>
          <a:p>
            <a:pPr marL="630000" lvl="1" indent="-270000">
              <a:lnSpc>
                <a:spcPct val="100000"/>
              </a:lnSpc>
              <a:spcBef>
                <a:spcPts val="600"/>
              </a:spcBef>
              <a:buSzPct val="100000"/>
            </a:pPr>
            <a:r>
              <a:rPr lang="en-US" sz="2000" dirty="0"/>
              <a:t>Electric propulsion (EP): Any propulsion system which uses electrical power to provide propellant acceleration, and hence thrust</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Excludes systems which only use power for thermal control, valve actuation, etc.</a:t>
            </a:r>
          </a:p>
          <a:p>
            <a:pPr marL="900000" lvl="2" indent="-270000">
              <a:lnSpc>
                <a:spcPct val="100000"/>
              </a:lnSpc>
              <a:spcBef>
                <a:spcPts val="600"/>
              </a:spcBef>
              <a:buClr>
                <a:srgbClr val="FF0000"/>
              </a:buClr>
              <a:buSzPct val="100000"/>
              <a:buFont typeface="Symbol" panose="05050102010706020507" pitchFamily="18" charset="2"/>
              <a:buChar char="-"/>
            </a:pPr>
            <a:r>
              <a:rPr lang="en-US" sz="1800" i="1" dirty="0"/>
              <a:t>Implicitly includes “hybrid” systems, which use electrical power to accelerate combustion products of chemical thrusters (</a:t>
            </a:r>
            <a:r>
              <a:rPr lang="en-US" sz="1800" b="1" i="1" u="sng" dirty="0"/>
              <a:t>considered as thermal propulsion system in this course</a:t>
            </a:r>
            <a:r>
              <a:rPr lang="en-US" sz="1800" i="1" dirty="0"/>
              <a:t>)</a:t>
            </a:r>
          </a:p>
          <a:p>
            <a:pPr marL="630000" lvl="1" indent="-270000">
              <a:lnSpc>
                <a:spcPct val="100000"/>
              </a:lnSpc>
              <a:spcBef>
                <a:spcPts val="600"/>
              </a:spcBef>
              <a:buSzPct val="100000"/>
            </a:pPr>
            <a:r>
              <a:rPr lang="en-US" sz="2000" dirty="0"/>
              <a:t>Solar electric propulsion (SEP) uses solar energy (from solar arrays) as power source</a:t>
            </a:r>
          </a:p>
          <a:p>
            <a:pPr marL="630000" lvl="1" indent="-270000">
              <a:lnSpc>
                <a:spcPct val="100000"/>
              </a:lnSpc>
              <a:spcBef>
                <a:spcPts val="600"/>
              </a:spcBef>
              <a:buSzPct val="100000"/>
            </a:pPr>
            <a:r>
              <a:rPr lang="en-US" sz="2000" dirty="0"/>
              <a:t>Alternatives are radio-isotope electric propulsion (REP) and nuclear electric propulsion (NEP) </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Comparatively low level of development</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128</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09181576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Electrical Propulsion Systems:</a:t>
            </a:r>
          </a:p>
          <a:p>
            <a:pPr marL="360000" indent="-270000">
              <a:lnSpc>
                <a:spcPct val="100000"/>
              </a:lnSpc>
              <a:spcBef>
                <a:spcPts val="600"/>
              </a:spcBef>
              <a:buSzPct val="100000"/>
            </a:pPr>
            <a:r>
              <a:rPr lang="en-US" sz="2200" dirty="0"/>
              <a:t>Basics</a:t>
            </a:r>
            <a:endParaRPr lang="en-US" sz="2000" dirty="0"/>
          </a:p>
          <a:p>
            <a:pPr marL="630000" lvl="1" indent="-270000">
              <a:lnSpc>
                <a:spcPct val="100000"/>
              </a:lnSpc>
              <a:spcBef>
                <a:spcPts val="600"/>
              </a:spcBef>
              <a:buSzPct val="100000"/>
            </a:pPr>
            <a:r>
              <a:rPr lang="en-US" sz="2000" dirty="0"/>
              <a:t>For all EP, the following elements are required:</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Propellant storage and feed system</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Electrical power supply and power conditioning</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Power conditioning is usually considered to be part of the EP system; the power supply is part of the overall spacecraft power system architecture</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The thruster, which converts the electrical power into propellant kinetic energy, providing thrust</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Many EP systems also use thrust pointing mechanisms (gimbals), to ensure thrust vector passes through spacecraft center of mass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129</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37DD1B05-0F03-488F-BDEA-56185B7699E3}"/>
              </a:ext>
            </a:extLst>
          </p:cNvPr>
          <p:cNvPicPr>
            <a:picLocks noChangeAspect="1"/>
          </p:cNvPicPr>
          <p:nvPr/>
        </p:nvPicPr>
        <p:blipFill>
          <a:blip r:embed="rId2"/>
          <a:stretch>
            <a:fillRect/>
          </a:stretch>
        </p:blipFill>
        <p:spPr>
          <a:xfrm>
            <a:off x="6384032" y="395146"/>
            <a:ext cx="5575298" cy="2601806"/>
          </a:xfrm>
          <a:prstGeom prst="rect">
            <a:avLst/>
          </a:prstGeom>
        </p:spPr>
      </p:pic>
    </p:spTree>
    <p:extLst>
      <p:ext uri="{BB962C8B-B14F-4D97-AF65-F5344CB8AC3E}">
        <p14:creationId xmlns:p14="http://schemas.microsoft.com/office/powerpoint/2010/main" val="1874928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P</a:t>
            </a:r>
            <a:r>
              <a:rPr lang="en-US" sz="2400" dirty="0">
                <a:solidFill>
                  <a:schemeClr val="tx1"/>
                </a:solidFill>
              </a:rPr>
              <a:t>ropulsion Equipment: </a:t>
            </a:r>
            <a:endParaRPr lang="en-US" dirty="0"/>
          </a:p>
          <a:p>
            <a:pPr marL="360000" indent="-270000">
              <a:lnSpc>
                <a:spcPct val="100000"/>
              </a:lnSpc>
              <a:spcBef>
                <a:spcPts val="600"/>
              </a:spcBef>
              <a:buSzPct val="100000"/>
            </a:pPr>
            <a:r>
              <a:rPr lang="en-US" sz="2200" dirty="0"/>
              <a:t>Valve Types</a:t>
            </a:r>
          </a:p>
          <a:p>
            <a:pPr marL="630000" lvl="1" indent="-270000">
              <a:lnSpc>
                <a:spcPct val="100000"/>
              </a:lnSpc>
              <a:spcBef>
                <a:spcPts val="600"/>
              </a:spcBef>
              <a:buSzPct val="100000"/>
            </a:pPr>
            <a:r>
              <a:rPr lang="en-US" sz="2000" dirty="0"/>
              <a:t>Ball Valves</a:t>
            </a:r>
          </a:p>
          <a:p>
            <a:pPr marL="630000" lvl="1" indent="-270000">
              <a:lnSpc>
                <a:spcPct val="100000"/>
              </a:lnSpc>
              <a:spcBef>
                <a:spcPts val="600"/>
              </a:spcBef>
              <a:buSzPct val="100000"/>
            </a:pPr>
            <a:r>
              <a:rPr lang="en-US" sz="2000" dirty="0"/>
              <a:t>Fill &amp; Drain Valves</a:t>
            </a:r>
          </a:p>
          <a:p>
            <a:pPr marL="630000" lvl="1" indent="-270000">
              <a:lnSpc>
                <a:spcPct val="100000"/>
              </a:lnSpc>
              <a:spcBef>
                <a:spcPts val="600"/>
              </a:spcBef>
              <a:buSzPct val="100000"/>
            </a:pPr>
            <a:r>
              <a:rPr lang="en-US" sz="2000" dirty="0"/>
              <a:t>Burst Disk + Relief Valve</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13</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1695064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Electrical Propulsion Systems:</a:t>
                </a:r>
              </a:p>
              <a:p>
                <a:pPr marL="360000" indent="-270000">
                  <a:lnSpc>
                    <a:spcPct val="100000"/>
                  </a:lnSpc>
                  <a:spcBef>
                    <a:spcPts val="600"/>
                  </a:spcBef>
                  <a:buSzPct val="100000"/>
                </a:pPr>
                <a:r>
                  <a:rPr lang="en-US" sz="2200" dirty="0"/>
                  <a:t>Basics</a:t>
                </a:r>
                <a:endParaRPr lang="en-US" sz="2000" dirty="0"/>
              </a:p>
              <a:p>
                <a:pPr marL="630000" lvl="1" indent="-270000">
                  <a:lnSpc>
                    <a:spcPct val="100000"/>
                  </a:lnSpc>
                  <a:spcBef>
                    <a:spcPts val="600"/>
                  </a:spcBef>
                  <a:buSzPct val="100000"/>
                </a:pPr>
                <a:r>
                  <a:rPr lang="en-US" sz="2000" dirty="0"/>
                  <a:t>EP translates electrical energy into kinetic energy in the propellant</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Simple power balance equation lead to definition of overall EP system efficiency η, which defines relationship between power, thrust and specific impulse:</a:t>
                </a:r>
              </a:p>
              <a:p>
                <a:pPr marL="628650" lvl="2" indent="0" algn="ctr">
                  <a:lnSpc>
                    <a:spcPct val="100000"/>
                  </a:lnSpc>
                  <a:spcBef>
                    <a:spcPts val="600"/>
                  </a:spcBef>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𝜂</m:t>
                      </m:r>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𝐹</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𝐼𝑠</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𝑝</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𝑔</m:t>
                          </m:r>
                        </m:num>
                        <m:den>
                          <m:r>
                            <a:rPr lang="de-DE" b="0" i="1" smtClean="0">
                              <a:latin typeface="Cambria Math" panose="02040503050406030204" pitchFamily="18" charset="0"/>
                              <a:ea typeface="Cambria Math" panose="02040503050406030204" pitchFamily="18" charset="0"/>
                            </a:rPr>
                            <m:t>2∗</m:t>
                          </m:r>
                          <m:r>
                            <a:rPr lang="de-DE" b="0" i="1" smtClean="0">
                              <a:latin typeface="Cambria Math" panose="02040503050406030204" pitchFamily="18" charset="0"/>
                              <a:ea typeface="Cambria Math" panose="02040503050406030204" pitchFamily="18" charset="0"/>
                            </a:rPr>
                            <m:t>𝑃</m:t>
                          </m:r>
                        </m:den>
                      </m:f>
                    </m:oMath>
                  </m:oMathPara>
                </a14:m>
                <a:endParaRPr lang="de-DE" b="0" dirty="0">
                  <a:ea typeface="Cambria Math" panose="02040503050406030204" pitchFamily="18" charset="0"/>
                </a:endParaRPr>
              </a:p>
              <a:p>
                <a:pPr marL="896938" lvl="2" indent="0">
                  <a:buNone/>
                </a:pPr>
                <a:r>
                  <a:rPr lang="en-US" sz="1800" i="1" dirty="0"/>
                  <a:t>P</a:t>
                </a:r>
                <a:r>
                  <a:rPr lang="en-US" sz="1800" dirty="0"/>
                  <a:t>…Input power [W]</a:t>
                </a:r>
                <a:endParaRPr lang="de-DE" sz="1800" dirty="0"/>
              </a:p>
              <a:p>
                <a:pPr marL="630000" lvl="1" indent="-270000">
                  <a:lnSpc>
                    <a:spcPct val="100000"/>
                  </a:lnSpc>
                  <a:spcBef>
                    <a:spcPts val="600"/>
                  </a:spcBef>
                  <a:buSzPct val="100000"/>
                </a:pPr>
                <a:r>
                  <a:rPr lang="de-DE" sz="2000" dirty="0" err="1"/>
                  <a:t>Current</a:t>
                </a:r>
                <a:r>
                  <a:rPr lang="de-DE" sz="2000" dirty="0"/>
                  <a:t> </a:t>
                </a:r>
                <a:r>
                  <a:rPr lang="de-DE" sz="2000" dirty="0" err="1"/>
                  <a:t>state</a:t>
                </a:r>
                <a:r>
                  <a:rPr lang="de-DE" sz="2000" dirty="0"/>
                  <a:t>-</a:t>
                </a:r>
                <a:r>
                  <a:rPr lang="de-DE" sz="2000" dirty="0" err="1"/>
                  <a:t>of</a:t>
                </a:r>
                <a:r>
                  <a:rPr lang="de-DE" sz="2000" dirty="0"/>
                  <a:t>-</a:t>
                </a:r>
                <a:r>
                  <a:rPr lang="de-DE" sz="2000" dirty="0" err="1"/>
                  <a:t>the</a:t>
                </a:r>
                <a:r>
                  <a:rPr lang="de-DE" sz="2000" dirty="0"/>
                  <a:t>-art:</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Thruster efficiencies  ~ 45 to 65 % </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EP system efficiencies (including power conditioner losses)  ~ 40 to 60 %</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Some technologies have efficiencies above or below this range</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Each technology / product has optimum operating range, with maximum efficiency</a:t>
                </a:r>
              </a:p>
            </p:txBody>
          </p:sp>
        </mc:Choice>
        <mc:Fallback>
          <p:sp>
            <p:nvSpPr>
              <p:cNvPr id="2" name="Espace réservé du contenu 1">
                <a:extLst>
                  <a:ext uri="{FF2B5EF4-FFF2-40B4-BE49-F238E27FC236}">
                    <a16:creationId xmlns:a16="http://schemas.microsoft.com/office/drawing/2014/main" id="{D597EFF5-70D5-3139-43A4-BEA269311288}"/>
                  </a:ext>
                </a:extLst>
              </p:cNvPr>
              <p:cNvSpPr>
                <a:spLocks noGrp="1" noRot="1" noChangeAspect="1" noMove="1" noResize="1" noEditPoints="1" noAdjustHandles="1" noChangeArrowheads="1" noChangeShapeType="1" noTextEdit="1"/>
              </p:cNvSpPr>
              <p:nvPr>
                <p:ph idx="1"/>
              </p:nvPr>
            </p:nvSpPr>
            <p:spPr>
              <a:blipFill>
                <a:blip r:embed="rId2"/>
                <a:stretch>
                  <a:fillRect l="-59" b="-4318"/>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130</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2541584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Electrical Propulsion Systems:</a:t>
            </a:r>
          </a:p>
          <a:p>
            <a:pPr marL="360000" indent="-270000">
              <a:lnSpc>
                <a:spcPct val="100000"/>
              </a:lnSpc>
              <a:spcBef>
                <a:spcPts val="600"/>
              </a:spcBef>
              <a:buSzPct val="100000"/>
            </a:pPr>
            <a:r>
              <a:rPr lang="en-US" sz="2200" dirty="0"/>
              <a:t>Basics</a:t>
            </a:r>
            <a:endParaRPr lang="en-US" sz="2000" dirty="0"/>
          </a:p>
          <a:p>
            <a:pPr marL="630000" lvl="1" indent="-270000">
              <a:lnSpc>
                <a:spcPct val="100000"/>
              </a:lnSpc>
              <a:spcBef>
                <a:spcPts val="600"/>
              </a:spcBef>
              <a:buSzPct val="100000"/>
            </a:pPr>
            <a:r>
              <a:rPr lang="de-DE" sz="2000" dirty="0"/>
              <a:t>Electrothermal (</a:t>
            </a:r>
            <a:r>
              <a:rPr lang="de-DE" sz="2000" dirty="0" err="1"/>
              <a:t>or</a:t>
            </a:r>
            <a:r>
              <a:rPr lang="de-DE" sz="2000" dirty="0"/>
              <a:t> </a:t>
            </a:r>
            <a:r>
              <a:rPr lang="de-DE" sz="2000" dirty="0" err="1"/>
              <a:t>part</a:t>
            </a:r>
            <a:r>
              <a:rPr lang="de-DE" sz="2000" dirty="0"/>
              <a:t> </a:t>
            </a:r>
            <a:r>
              <a:rPr lang="de-DE" sz="2000" dirty="0" err="1"/>
              <a:t>of</a:t>
            </a:r>
            <a:r>
              <a:rPr lang="de-DE" sz="2000" dirty="0"/>
              <a:t> Thermal Propulsion Systems…)</a:t>
            </a:r>
          </a:p>
          <a:p>
            <a:pPr marL="900000" lvl="2" indent="-270000">
              <a:lnSpc>
                <a:spcPct val="100000"/>
              </a:lnSpc>
              <a:spcBef>
                <a:spcPts val="600"/>
              </a:spcBef>
              <a:buClr>
                <a:srgbClr val="FF0000"/>
              </a:buClr>
              <a:buSzPct val="100000"/>
              <a:buFont typeface="Symbol" panose="05050102010706020507" pitchFamily="18" charset="2"/>
              <a:buChar char="-"/>
            </a:pPr>
            <a:r>
              <a:rPr lang="de-DE" sz="1800" dirty="0"/>
              <a:t>Power </a:t>
            </a:r>
            <a:r>
              <a:rPr lang="de-DE" sz="1800" dirty="0" err="1"/>
              <a:t>heats</a:t>
            </a:r>
            <a:r>
              <a:rPr lang="de-DE" sz="1800" dirty="0"/>
              <a:t> </a:t>
            </a:r>
            <a:r>
              <a:rPr lang="de-DE" sz="1800" dirty="0" err="1"/>
              <a:t>propellant</a:t>
            </a:r>
            <a:endParaRPr lang="de-DE" sz="1800" dirty="0"/>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Expansion through a nozzle (same as for a chemical thruster)</a:t>
            </a:r>
            <a:endParaRPr lang="de-DE" sz="1800" dirty="0"/>
          </a:p>
          <a:p>
            <a:pPr marL="630000" lvl="1" indent="-270000">
              <a:lnSpc>
                <a:spcPct val="100000"/>
              </a:lnSpc>
              <a:spcBef>
                <a:spcPts val="600"/>
              </a:spcBef>
              <a:buSzPct val="100000"/>
            </a:pPr>
            <a:r>
              <a:rPr lang="de-DE" sz="2000" dirty="0" err="1"/>
              <a:t>Electrostatic</a:t>
            </a:r>
            <a:endParaRPr lang="de-DE" sz="2000" dirty="0"/>
          </a:p>
          <a:p>
            <a:pPr marL="900000" lvl="2" indent="-270000">
              <a:lnSpc>
                <a:spcPct val="100000"/>
              </a:lnSpc>
              <a:spcBef>
                <a:spcPts val="600"/>
              </a:spcBef>
              <a:buClr>
                <a:srgbClr val="FF0000"/>
              </a:buClr>
              <a:buSzPct val="100000"/>
              <a:buFont typeface="Symbol" panose="05050102010706020507" pitchFamily="18" charset="2"/>
              <a:buChar char="-"/>
            </a:pPr>
            <a:r>
              <a:rPr lang="de-DE" sz="1800" dirty="0" err="1"/>
              <a:t>Propellant</a:t>
            </a:r>
            <a:r>
              <a:rPr lang="de-DE" sz="1800" dirty="0"/>
              <a:t> </a:t>
            </a:r>
            <a:r>
              <a:rPr lang="de-DE" sz="1800" dirty="0" err="1"/>
              <a:t>is</a:t>
            </a:r>
            <a:r>
              <a:rPr lang="de-DE" sz="1800" dirty="0"/>
              <a:t> </a:t>
            </a:r>
            <a:r>
              <a:rPr lang="de-DE" sz="1800" dirty="0" err="1"/>
              <a:t>ionized</a:t>
            </a:r>
            <a:endParaRPr lang="de-DE" sz="1800" dirty="0"/>
          </a:p>
          <a:p>
            <a:pPr marL="900000" lvl="2" indent="-270000">
              <a:lnSpc>
                <a:spcPct val="100000"/>
              </a:lnSpc>
              <a:spcBef>
                <a:spcPts val="600"/>
              </a:spcBef>
              <a:buClr>
                <a:srgbClr val="FF0000"/>
              </a:buClr>
              <a:buSzPct val="100000"/>
              <a:buFont typeface="Symbol" panose="05050102010706020507" pitchFamily="18" charset="2"/>
              <a:buChar char="-"/>
            </a:pPr>
            <a:r>
              <a:rPr lang="de-DE" sz="1800" dirty="0" err="1"/>
              <a:t>Accelerated</a:t>
            </a:r>
            <a:r>
              <a:rPr lang="de-DE" sz="1800" dirty="0"/>
              <a:t> </a:t>
            </a:r>
            <a:r>
              <a:rPr lang="de-DE" sz="1800" dirty="0" err="1"/>
              <a:t>using</a:t>
            </a:r>
            <a:r>
              <a:rPr lang="de-DE" sz="1800" dirty="0"/>
              <a:t> </a:t>
            </a:r>
            <a:r>
              <a:rPr lang="de-DE" sz="1800" dirty="0" err="1"/>
              <a:t>electrostatic</a:t>
            </a:r>
            <a:r>
              <a:rPr lang="de-DE" sz="1800" dirty="0"/>
              <a:t> </a:t>
            </a:r>
            <a:r>
              <a:rPr lang="de-DE" sz="1800" dirty="0" err="1"/>
              <a:t>fields</a:t>
            </a:r>
            <a:endParaRPr lang="de-DE" sz="1800" dirty="0"/>
          </a:p>
          <a:p>
            <a:pPr marL="630000" lvl="1" indent="-270000">
              <a:lnSpc>
                <a:spcPct val="100000"/>
              </a:lnSpc>
              <a:spcBef>
                <a:spcPts val="600"/>
              </a:spcBef>
              <a:buSzPct val="100000"/>
            </a:pPr>
            <a:r>
              <a:rPr lang="de-DE" sz="2000" dirty="0" err="1"/>
              <a:t>Electromagnetic</a:t>
            </a:r>
            <a:endParaRPr lang="de-DE" sz="2000" dirty="0"/>
          </a:p>
          <a:p>
            <a:pPr marL="900000" lvl="2" indent="-270000">
              <a:lnSpc>
                <a:spcPct val="100000"/>
              </a:lnSpc>
              <a:spcBef>
                <a:spcPts val="600"/>
              </a:spcBef>
              <a:buClr>
                <a:srgbClr val="FF0000"/>
              </a:buClr>
              <a:buSzPct val="100000"/>
              <a:buFont typeface="Symbol" panose="05050102010706020507" pitchFamily="18" charset="2"/>
              <a:buChar char="-"/>
            </a:pPr>
            <a:r>
              <a:rPr lang="de-DE" sz="1800" dirty="0" err="1"/>
              <a:t>Propellant</a:t>
            </a:r>
            <a:r>
              <a:rPr lang="de-DE" sz="1800" dirty="0"/>
              <a:t> </a:t>
            </a:r>
            <a:r>
              <a:rPr lang="de-DE" sz="1800" dirty="0" err="1"/>
              <a:t>is</a:t>
            </a:r>
            <a:r>
              <a:rPr lang="de-DE" sz="1800" dirty="0"/>
              <a:t> </a:t>
            </a:r>
            <a:r>
              <a:rPr lang="de-DE" sz="1800" dirty="0" err="1"/>
              <a:t>ionized</a:t>
            </a:r>
            <a:endParaRPr lang="de-DE" sz="1800" dirty="0"/>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Accelerated by interaction of discharge current with magnetic field (</a:t>
            </a:r>
            <a:r>
              <a:rPr lang="en-US" sz="1800" dirty="0" err="1"/>
              <a:t>JxB</a:t>
            </a:r>
            <a:r>
              <a:rPr lang="en-US" sz="1800" dirty="0"/>
              <a:t> Lorentz force)</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131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06788137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Electric Propulsion Systems:</a:t>
            </a:r>
          </a:p>
          <a:p>
            <a:pPr marL="360000" indent="-270000">
              <a:lnSpc>
                <a:spcPct val="100000"/>
              </a:lnSpc>
              <a:spcBef>
                <a:spcPts val="600"/>
              </a:spcBef>
              <a:buSzPct val="100000"/>
            </a:pPr>
            <a:r>
              <a:rPr lang="en-US" sz="2200" dirty="0"/>
              <a:t>B</a:t>
            </a:r>
            <a:endParaRPr lang="en-US" sz="2000" dirty="0"/>
          </a:p>
          <a:p>
            <a:pPr marL="630000" lvl="1" indent="-270000">
              <a:lnSpc>
                <a:spcPct val="100000"/>
              </a:lnSpc>
              <a:spcBef>
                <a:spcPts val="600"/>
              </a:spcBef>
              <a:buSzPct val="100000"/>
            </a:pPr>
            <a:r>
              <a:rPr lang="en-US" sz="2000" dirty="0"/>
              <a:t>C</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D</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132</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6B9596B7-C52A-4CBE-B7C0-DBC92A376B7B}"/>
              </a:ext>
            </a:extLst>
          </p:cNvPr>
          <p:cNvPicPr>
            <a:picLocks noChangeAspect="1"/>
          </p:cNvPicPr>
          <p:nvPr/>
        </p:nvPicPr>
        <p:blipFill>
          <a:blip r:embed="rId2"/>
          <a:stretch>
            <a:fillRect/>
          </a:stretch>
        </p:blipFill>
        <p:spPr>
          <a:xfrm>
            <a:off x="786438" y="478420"/>
            <a:ext cx="10619123" cy="5731720"/>
          </a:xfrm>
          <a:prstGeom prst="rect">
            <a:avLst/>
          </a:prstGeom>
          <a:solidFill>
            <a:schemeClr val="bg1"/>
          </a:solidFill>
        </p:spPr>
      </p:pic>
    </p:spTree>
    <p:extLst>
      <p:ext uri="{BB962C8B-B14F-4D97-AF65-F5344CB8AC3E}">
        <p14:creationId xmlns:p14="http://schemas.microsoft.com/office/powerpoint/2010/main" val="413000813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Electrical Propulsion Systems:</a:t>
            </a:r>
          </a:p>
          <a:p>
            <a:pPr marL="360000" indent="-270000">
              <a:lnSpc>
                <a:spcPct val="100000"/>
              </a:lnSpc>
              <a:spcBef>
                <a:spcPts val="600"/>
              </a:spcBef>
              <a:buSzPct val="100000"/>
            </a:pPr>
            <a:r>
              <a:rPr lang="en-US" sz="2200" dirty="0"/>
              <a:t>Basics</a:t>
            </a:r>
          </a:p>
          <a:p>
            <a:pPr marL="630000" lvl="1" indent="-270000">
              <a:lnSpc>
                <a:spcPct val="100000"/>
              </a:lnSpc>
              <a:spcBef>
                <a:spcPts val="600"/>
              </a:spcBef>
              <a:buSzPct val="100000"/>
            </a:pPr>
            <a:r>
              <a:rPr lang="en-US" sz="1999" dirty="0"/>
              <a:t>Plasma is needed…</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133</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DF4EDE44-1369-4663-AEB8-C67AA9306C11}"/>
              </a:ext>
            </a:extLst>
          </p:cNvPr>
          <p:cNvPicPr>
            <a:picLocks noChangeAspect="1"/>
          </p:cNvPicPr>
          <p:nvPr/>
        </p:nvPicPr>
        <p:blipFill>
          <a:blip r:embed="rId2"/>
          <a:stretch>
            <a:fillRect/>
          </a:stretch>
        </p:blipFill>
        <p:spPr>
          <a:xfrm>
            <a:off x="4208985" y="2146423"/>
            <a:ext cx="7641173" cy="4535178"/>
          </a:xfrm>
          <a:prstGeom prst="rect">
            <a:avLst/>
          </a:prstGeom>
          <a:solidFill>
            <a:schemeClr val="bg1"/>
          </a:solidFill>
        </p:spPr>
      </p:pic>
    </p:spTree>
    <p:extLst>
      <p:ext uri="{BB962C8B-B14F-4D97-AF65-F5344CB8AC3E}">
        <p14:creationId xmlns:p14="http://schemas.microsoft.com/office/powerpoint/2010/main" val="274886256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Electric Propulsion Systems:</a:t>
            </a:r>
          </a:p>
          <a:p>
            <a:pPr marL="360000" indent="-270000">
              <a:lnSpc>
                <a:spcPct val="100000"/>
              </a:lnSpc>
              <a:spcBef>
                <a:spcPts val="600"/>
              </a:spcBef>
              <a:buSzPct val="100000"/>
            </a:pPr>
            <a:r>
              <a:rPr lang="en-US" sz="2200" dirty="0"/>
              <a:t>Basics</a:t>
            </a:r>
            <a:endParaRPr lang="en-US" sz="2000" dirty="0"/>
          </a:p>
          <a:p>
            <a:pPr marL="630000" lvl="1" indent="-270000">
              <a:lnSpc>
                <a:spcPct val="100000"/>
              </a:lnSpc>
              <a:spcBef>
                <a:spcPts val="600"/>
              </a:spcBef>
              <a:buSzPct val="100000"/>
            </a:pPr>
            <a:r>
              <a:rPr lang="en-US" sz="1999" dirty="0"/>
              <a:t>What is Plasma?</a:t>
            </a:r>
            <a:endParaRPr lang="en-DE"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134</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51409701-3CA6-4632-BA4A-D2E08DA825F5}"/>
              </a:ext>
            </a:extLst>
          </p:cNvPr>
          <p:cNvPicPr>
            <a:picLocks noChangeAspect="1"/>
          </p:cNvPicPr>
          <p:nvPr/>
        </p:nvPicPr>
        <p:blipFill>
          <a:blip r:embed="rId2"/>
          <a:stretch>
            <a:fillRect/>
          </a:stretch>
        </p:blipFill>
        <p:spPr>
          <a:xfrm>
            <a:off x="4132637" y="2084917"/>
            <a:ext cx="7447722" cy="4327993"/>
          </a:xfrm>
          <a:prstGeom prst="rect">
            <a:avLst/>
          </a:prstGeom>
          <a:solidFill>
            <a:schemeClr val="bg1"/>
          </a:solidFill>
        </p:spPr>
      </p:pic>
    </p:spTree>
    <p:extLst>
      <p:ext uri="{BB962C8B-B14F-4D97-AF65-F5344CB8AC3E}">
        <p14:creationId xmlns:p14="http://schemas.microsoft.com/office/powerpoint/2010/main" val="32223572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Electrical Propulsion Systems:</a:t>
            </a:r>
          </a:p>
          <a:p>
            <a:pPr marL="360000" indent="-270000">
              <a:lnSpc>
                <a:spcPct val="100000"/>
              </a:lnSpc>
              <a:spcBef>
                <a:spcPts val="600"/>
              </a:spcBef>
              <a:buSzPct val="100000"/>
            </a:pPr>
            <a:r>
              <a:rPr lang="en-US" sz="2200" dirty="0"/>
              <a:t>Basics</a:t>
            </a:r>
            <a:endParaRPr lang="en-US" sz="2000" dirty="0"/>
          </a:p>
          <a:p>
            <a:pPr marL="630000" lvl="1" indent="-270000">
              <a:lnSpc>
                <a:spcPct val="100000"/>
              </a:lnSpc>
              <a:spcBef>
                <a:spcPts val="600"/>
              </a:spcBef>
              <a:buSzPct val="100000"/>
            </a:pPr>
            <a:r>
              <a:rPr lang="en-US" sz="2000" dirty="0"/>
              <a:t>What is Plasma? A combination of gas dynamics with electromagnetism</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Interaction with E &amp; B fields</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Rarefied gas (basically not continuum modeling)</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Mixture of particles of completely-different-nature</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135</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2C9C2AD2-6402-44DA-9812-96035C7EF82B}"/>
              </a:ext>
            </a:extLst>
          </p:cNvPr>
          <p:cNvPicPr>
            <a:picLocks noChangeAspect="1"/>
          </p:cNvPicPr>
          <p:nvPr/>
        </p:nvPicPr>
        <p:blipFill>
          <a:blip r:embed="rId2"/>
          <a:stretch>
            <a:fillRect/>
          </a:stretch>
        </p:blipFill>
        <p:spPr>
          <a:xfrm>
            <a:off x="3209399" y="4545688"/>
            <a:ext cx="6793202" cy="2135913"/>
          </a:xfrm>
          <a:prstGeom prst="rect">
            <a:avLst/>
          </a:prstGeom>
        </p:spPr>
      </p:pic>
    </p:spTree>
    <p:extLst>
      <p:ext uri="{BB962C8B-B14F-4D97-AF65-F5344CB8AC3E}">
        <p14:creationId xmlns:p14="http://schemas.microsoft.com/office/powerpoint/2010/main" val="114762214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a:xfrm>
            <a:off x="1206500" y="1951929"/>
            <a:ext cx="10301817" cy="4515696"/>
          </a:xfrm>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136</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a:t>
            </a:r>
            <a:r>
              <a:rPr lang="en-US" sz="2400" noProof="0" dirty="0" err="1"/>
              <a:t>ectrical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181206" y="1317207"/>
            <a:ext cx="279480" cy="21492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5200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Electrostatic</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5200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Electromagnetic</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967583"/>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Hall Effect Thruster</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Pulsed Plasma Thruster</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Magnetic Nozzle Thruster</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181207" y="5583554"/>
            <a:ext cx="2794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181207" y="6051256"/>
            <a:ext cx="2699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129056"/>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Gridded Ion Thruster</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562842"/>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Field Emission EP</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390645"/>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Electrospray (Colloid) Thruster</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60684" y="442087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MPD Thruster</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181206" y="478680"/>
            <a:ext cx="279479" cy="29878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181206" y="2912466"/>
            <a:ext cx="279479" cy="5540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181206" y="3466495"/>
            <a:ext cx="279478" cy="2737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181206" y="3466495"/>
            <a:ext cx="279478" cy="130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hteck: abgerundete Ecken 27">
            <a:extLst>
              <a:ext uri="{FF2B5EF4-FFF2-40B4-BE49-F238E27FC236}">
                <a16:creationId xmlns:a16="http://schemas.microsoft.com/office/drawing/2014/main" id="{15D7B9F5-EC5A-4744-8257-E239FB93E75E}"/>
              </a:ext>
            </a:extLst>
          </p:cNvPr>
          <p:cNvSpPr/>
          <p:nvPr/>
        </p:nvSpPr>
        <p:spPr>
          <a:xfrm>
            <a:off x="4659274" y="1543067"/>
            <a:ext cx="2520000" cy="1111252"/>
          </a:xfrm>
          <a:prstGeom prst="roundRect">
            <a:avLst/>
          </a:prstGeom>
          <a:solidFill>
            <a:srgbClr val="7030A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Electrothermal</a:t>
            </a:r>
          </a:p>
        </p:txBody>
      </p:sp>
      <p:sp>
        <p:nvSpPr>
          <p:cNvPr id="29" name="Rechteck: abgerundete Ecken 28">
            <a:extLst>
              <a:ext uri="{FF2B5EF4-FFF2-40B4-BE49-F238E27FC236}">
                <a16:creationId xmlns:a16="http://schemas.microsoft.com/office/drawing/2014/main" id="{CB74B9E3-5CE0-4AA6-9498-0C5B8734F360}"/>
              </a:ext>
            </a:extLst>
          </p:cNvPr>
          <p:cNvSpPr/>
          <p:nvPr/>
        </p:nvSpPr>
        <p:spPr>
          <a:xfrm>
            <a:off x="1778000" y="87325"/>
            <a:ext cx="2374900" cy="1266826"/>
          </a:xfrm>
          <a:prstGeom prst="roundRect">
            <a:avLst/>
          </a:prstGeom>
          <a:solidFill>
            <a:srgbClr val="00B05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Therm</a:t>
            </a:r>
            <a:r>
              <a:rPr lang="en-US" sz="2400" noProof="0" dirty="0"/>
              <a:t>al Propulsion Systems</a:t>
            </a:r>
          </a:p>
        </p:txBody>
      </p:sp>
      <p:sp>
        <p:nvSpPr>
          <p:cNvPr id="35" name="Rechteck: abgerundete Ecken 34">
            <a:extLst>
              <a:ext uri="{FF2B5EF4-FFF2-40B4-BE49-F238E27FC236}">
                <a16:creationId xmlns:a16="http://schemas.microsoft.com/office/drawing/2014/main" id="{6953D1BE-17C2-4557-A5B9-4145DC67F7DC}"/>
              </a:ext>
            </a:extLst>
          </p:cNvPr>
          <p:cNvSpPr/>
          <p:nvPr/>
        </p:nvSpPr>
        <p:spPr>
          <a:xfrm>
            <a:off x="144080" y="1543067"/>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ResistojetThruster</a:t>
            </a:r>
            <a:endParaRPr lang="en-US" sz="2400" noProof="0" dirty="0"/>
          </a:p>
        </p:txBody>
      </p:sp>
      <p:sp>
        <p:nvSpPr>
          <p:cNvPr id="47" name="Rechteck: abgerundete Ecken 46">
            <a:extLst>
              <a:ext uri="{FF2B5EF4-FFF2-40B4-BE49-F238E27FC236}">
                <a16:creationId xmlns:a16="http://schemas.microsoft.com/office/drawing/2014/main" id="{7BE8D86A-3BB6-47E2-82CA-4494F6292C2F}"/>
              </a:ext>
            </a:extLst>
          </p:cNvPr>
          <p:cNvSpPr/>
          <p:nvPr/>
        </p:nvSpPr>
        <p:spPr>
          <a:xfrm>
            <a:off x="144080" y="2361716"/>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Arcjet</a:t>
            </a:r>
            <a:r>
              <a:rPr lang="en-US" sz="2400" dirty="0"/>
              <a:t> Thruster</a:t>
            </a:r>
            <a:endParaRPr lang="en-US" sz="2400" noProof="0" dirty="0"/>
          </a:p>
        </p:txBody>
      </p:sp>
      <p:cxnSp>
        <p:nvCxnSpPr>
          <p:cNvPr id="48" name="Gerade Verbindung mit Pfeil 47">
            <a:extLst>
              <a:ext uri="{FF2B5EF4-FFF2-40B4-BE49-F238E27FC236}">
                <a16:creationId xmlns:a16="http://schemas.microsoft.com/office/drawing/2014/main" id="{AC61FFD9-6C5B-4306-A93E-5FF07BA6DC4D}"/>
              </a:ext>
            </a:extLst>
          </p:cNvPr>
          <p:cNvCxnSpPr>
            <a:cxnSpLocks/>
            <a:stCxn id="10" idx="3"/>
            <a:endCxn id="28" idx="1"/>
          </p:cNvCxnSpPr>
          <p:nvPr/>
        </p:nvCxnSpPr>
        <p:spPr>
          <a:xfrm flipV="1">
            <a:off x="4152900" y="2098693"/>
            <a:ext cx="506374" cy="20415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23F03C17-AB97-4BAD-974C-1BF528C5420E}"/>
              </a:ext>
            </a:extLst>
          </p:cNvPr>
          <p:cNvCxnSpPr>
            <a:cxnSpLocks/>
            <a:stCxn id="29" idx="3"/>
            <a:endCxn id="28" idx="1"/>
          </p:cNvCxnSpPr>
          <p:nvPr/>
        </p:nvCxnSpPr>
        <p:spPr>
          <a:xfrm>
            <a:off x="4152900" y="720738"/>
            <a:ext cx="506374" cy="13779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F4F4FA7E-6519-4845-8DC2-71875AFF6B5F}"/>
              </a:ext>
            </a:extLst>
          </p:cNvPr>
          <p:cNvCxnSpPr>
            <a:cxnSpLocks/>
            <a:stCxn id="28" idx="1"/>
            <a:endCxn id="35" idx="3"/>
          </p:cNvCxnSpPr>
          <p:nvPr/>
        </p:nvCxnSpPr>
        <p:spPr>
          <a:xfrm flipH="1" flipV="1">
            <a:off x="3744080" y="1892691"/>
            <a:ext cx="915194" cy="2060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6799903C-C0D6-4A0A-88F4-EFD376FA939D}"/>
              </a:ext>
            </a:extLst>
          </p:cNvPr>
          <p:cNvCxnSpPr>
            <a:cxnSpLocks/>
            <a:stCxn id="28" idx="1"/>
            <a:endCxn id="47" idx="3"/>
          </p:cNvCxnSpPr>
          <p:nvPr/>
        </p:nvCxnSpPr>
        <p:spPr>
          <a:xfrm flipH="1">
            <a:off x="3744080" y="2098693"/>
            <a:ext cx="915194" cy="6126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hteck: abgerundete Ecken 51">
            <a:extLst>
              <a:ext uri="{FF2B5EF4-FFF2-40B4-BE49-F238E27FC236}">
                <a16:creationId xmlns:a16="http://schemas.microsoft.com/office/drawing/2014/main" id="{5BB6DA6C-7382-4C27-BE69-105909A24705}"/>
              </a:ext>
            </a:extLst>
          </p:cNvPr>
          <p:cNvSpPr/>
          <p:nvPr/>
        </p:nvSpPr>
        <p:spPr>
          <a:xfrm>
            <a:off x="7460684" y="1765679"/>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CUSP Field Thruster</a:t>
            </a:r>
            <a:endParaRPr lang="en-US" sz="2400" noProof="0" dirty="0"/>
          </a:p>
        </p:txBody>
      </p:sp>
    </p:spTree>
    <p:extLst>
      <p:ext uri="{BB962C8B-B14F-4D97-AF65-F5344CB8AC3E}">
        <p14:creationId xmlns:p14="http://schemas.microsoft.com/office/powerpoint/2010/main" val="115561996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indent="-270000">
              <a:lnSpc>
                <a:spcPct val="100000"/>
              </a:lnSpc>
              <a:spcBef>
                <a:spcPts val="600"/>
              </a:spcBef>
              <a:buSzPct val="100000"/>
            </a:pPr>
            <a:r>
              <a:rPr lang="en-US" sz="2200" dirty="0"/>
              <a:t>Electrostatic Force:</a:t>
            </a:r>
          </a:p>
          <a:p>
            <a:pPr marL="630000" lvl="1" indent="-270000">
              <a:lnSpc>
                <a:spcPct val="100000"/>
              </a:lnSpc>
              <a:spcBef>
                <a:spcPts val="600"/>
              </a:spcBef>
              <a:buSzPct val="100000"/>
            </a:pPr>
            <a:r>
              <a:rPr lang="en-US" sz="2000" dirty="0"/>
              <a:t>The electrostatic force is the force of attraction or</a:t>
            </a:r>
            <a:br>
              <a:rPr lang="en-US" sz="2000" dirty="0"/>
            </a:br>
            <a:r>
              <a:rPr lang="en-US" sz="2000" dirty="0"/>
              <a:t> repulsion between two charged particles</a:t>
            </a:r>
          </a:p>
          <a:p>
            <a:pPr marL="630000" lvl="1" indent="-270000">
              <a:lnSpc>
                <a:spcPct val="100000"/>
              </a:lnSpc>
              <a:spcBef>
                <a:spcPts val="600"/>
              </a:spcBef>
              <a:buSzPct val="100000"/>
            </a:pPr>
            <a:r>
              <a:rPr lang="en-US" sz="2000" dirty="0"/>
              <a:t>It is also called Coulomb’s force or Coulomb’s </a:t>
            </a:r>
            <a:br>
              <a:rPr lang="en-US" sz="2000" dirty="0"/>
            </a:br>
            <a:r>
              <a:rPr lang="en-US" sz="2000" dirty="0"/>
              <a:t>interaction</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137</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2">
            <a:extLst>
              <a:ext uri="{FF2B5EF4-FFF2-40B4-BE49-F238E27FC236}">
                <a16:creationId xmlns:a16="http://schemas.microsoft.com/office/drawing/2014/main" id="{08DD0A02-76B7-4725-8878-EBFA04DC4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450" y="1976399"/>
            <a:ext cx="4094150" cy="42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26486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endParaRPr lang="en-US" sz="2200" dirty="0"/>
              </a:p>
              <a:p>
                <a:pPr marL="360000" indent="-270000">
                  <a:lnSpc>
                    <a:spcPct val="100000"/>
                  </a:lnSpc>
                  <a:spcBef>
                    <a:spcPts val="600"/>
                  </a:spcBef>
                  <a:buSzPct val="100000"/>
                </a:pPr>
                <a:r>
                  <a:rPr lang="en-US" sz="2200" dirty="0"/>
                  <a:t>Electrostatic Force:</a:t>
                </a:r>
              </a:p>
              <a:p>
                <a:pPr marL="630000" lvl="1" indent="-270000">
                  <a:lnSpc>
                    <a:spcPct val="100000"/>
                  </a:lnSpc>
                  <a:spcBef>
                    <a:spcPts val="600"/>
                  </a:spcBef>
                  <a:buSzPct val="100000"/>
                </a:pPr>
                <a:r>
                  <a:rPr lang="en-US" sz="2000" dirty="0"/>
                  <a:t>According to this law, the force between the two particles is,</a:t>
                </a:r>
              </a:p>
              <a:p>
                <a:pPr marL="900000" lvl="2" indent="-270000" fontAlgn="base">
                  <a:lnSpc>
                    <a:spcPct val="100000"/>
                  </a:lnSpc>
                  <a:spcBef>
                    <a:spcPts val="600"/>
                  </a:spcBef>
                  <a:buClr>
                    <a:srgbClr val="FF0000"/>
                  </a:buClr>
                  <a:buSzPct val="100000"/>
                  <a:buFont typeface="Symbol" panose="05050102010706020507" pitchFamily="18" charset="2"/>
                  <a:buChar char="-"/>
                </a:pPr>
                <a:r>
                  <a:rPr lang="en-US" sz="1800" dirty="0"/>
                  <a:t>Directly proportional to the product of the magnitude of the charges</a:t>
                </a:r>
              </a:p>
              <a:p>
                <a:pPr marL="900000" lvl="2" indent="-270000" fontAlgn="base">
                  <a:lnSpc>
                    <a:spcPct val="100000"/>
                  </a:lnSpc>
                  <a:spcBef>
                    <a:spcPts val="600"/>
                  </a:spcBef>
                  <a:buClr>
                    <a:srgbClr val="FF0000"/>
                  </a:buClr>
                  <a:buSzPct val="100000"/>
                  <a:buFont typeface="Symbol" panose="05050102010706020507" pitchFamily="18" charset="2"/>
                  <a:buChar char="-"/>
                </a:pPr>
                <a:r>
                  <a:rPr lang="en-US" sz="1800" dirty="0"/>
                  <a:t>Inversely proportional to the square of the distance between the two charge</a:t>
                </a:r>
              </a:p>
              <a:p>
                <a:pPr marL="114254" indent="0">
                  <a:lnSpc>
                    <a:spcPct val="100000"/>
                  </a:lnSpc>
                  <a:spcBef>
                    <a:spcPts val="600"/>
                  </a:spcBef>
                  <a:buNone/>
                </a:pPr>
                <a14:m>
                  <m:oMathPara xmlns:m="http://schemas.openxmlformats.org/officeDocument/2006/math">
                    <m:oMathParaPr>
                      <m:jc m:val="centerGroup"/>
                    </m:oMathParaPr>
                    <m:oMath xmlns:m="http://schemas.openxmlformats.org/officeDocument/2006/math">
                      <m:r>
                        <a:rPr lang="de-DE" sz="1800" i="1">
                          <a:latin typeface="Cambria Math" panose="02040503050406030204" pitchFamily="18" charset="0"/>
                          <a:ea typeface="Cambria Math" panose="02040503050406030204" pitchFamily="18" charset="0"/>
                        </a:rPr>
                        <m:t>𝐹</m:t>
                      </m:r>
                      <m:r>
                        <a:rPr lang="de-DE" sz="1800" i="1">
                          <a:latin typeface="Cambria Math" panose="02040503050406030204" pitchFamily="18" charset="0"/>
                          <a:ea typeface="Cambria Math" panose="02040503050406030204" pitchFamily="18" charset="0"/>
                        </a:rPr>
                        <m:t>=</m:t>
                      </m:r>
                      <m:r>
                        <a:rPr lang="de-DE" sz="1800" i="1">
                          <a:latin typeface="Cambria Math" panose="02040503050406030204" pitchFamily="18" charset="0"/>
                          <a:ea typeface="Cambria Math" panose="02040503050406030204" pitchFamily="18" charset="0"/>
                        </a:rPr>
                        <m:t>𝑘</m:t>
                      </m:r>
                      <m:r>
                        <a:rPr lang="de-DE" sz="1800" i="1">
                          <a:latin typeface="Cambria Math" panose="02040503050406030204" pitchFamily="18" charset="0"/>
                          <a:ea typeface="Cambria Math" panose="02040503050406030204" pitchFamily="18" charset="0"/>
                        </a:rPr>
                        <m:t>∗</m:t>
                      </m:r>
                      <m:f>
                        <m:fPr>
                          <m:ctrlPr>
                            <a:rPr lang="de-DE" sz="1800" i="1">
                              <a:latin typeface="Cambria Math" panose="02040503050406030204" pitchFamily="18" charset="0"/>
                              <a:ea typeface="Cambria Math" panose="02040503050406030204" pitchFamily="18" charset="0"/>
                            </a:rPr>
                          </m:ctrlPr>
                        </m:fPr>
                        <m:num>
                          <m:sSub>
                            <m:sSubPr>
                              <m:ctrlPr>
                                <a:rPr lang="de-DE" sz="1800" i="1">
                                  <a:latin typeface="Cambria Math" panose="02040503050406030204" pitchFamily="18" charset="0"/>
                                  <a:ea typeface="Cambria Math" panose="02040503050406030204" pitchFamily="18" charset="0"/>
                                </a:rPr>
                              </m:ctrlPr>
                            </m:sSubPr>
                            <m:e>
                              <m:r>
                                <a:rPr lang="de-DE" sz="1800" i="1">
                                  <a:latin typeface="Cambria Math" panose="02040503050406030204" pitchFamily="18" charset="0"/>
                                  <a:ea typeface="Cambria Math" panose="02040503050406030204" pitchFamily="18" charset="0"/>
                                </a:rPr>
                                <m:t>𝑞</m:t>
                              </m:r>
                            </m:e>
                            <m:sub>
                              <m:r>
                                <a:rPr lang="de-DE" sz="1800" i="1">
                                  <a:latin typeface="Cambria Math" panose="02040503050406030204" pitchFamily="18" charset="0"/>
                                  <a:ea typeface="Cambria Math" panose="02040503050406030204" pitchFamily="18" charset="0"/>
                                </a:rPr>
                                <m:t>1</m:t>
                              </m:r>
                            </m:sub>
                          </m:sSub>
                          <m:r>
                            <a:rPr lang="de-DE" sz="1800" i="1">
                              <a:latin typeface="Cambria Math" panose="02040503050406030204" pitchFamily="18" charset="0"/>
                              <a:ea typeface="Cambria Math" panose="02040503050406030204" pitchFamily="18" charset="0"/>
                            </a:rPr>
                            <m:t>∗</m:t>
                          </m:r>
                          <m:sSub>
                            <m:sSubPr>
                              <m:ctrlPr>
                                <a:rPr lang="de-DE" sz="1800" i="1">
                                  <a:latin typeface="Cambria Math" panose="02040503050406030204" pitchFamily="18" charset="0"/>
                                  <a:ea typeface="Cambria Math" panose="02040503050406030204" pitchFamily="18" charset="0"/>
                                </a:rPr>
                              </m:ctrlPr>
                            </m:sSubPr>
                            <m:e>
                              <m:r>
                                <a:rPr lang="de-DE" sz="1800" i="1">
                                  <a:latin typeface="Cambria Math" panose="02040503050406030204" pitchFamily="18" charset="0"/>
                                  <a:ea typeface="Cambria Math" panose="02040503050406030204" pitchFamily="18" charset="0"/>
                                </a:rPr>
                                <m:t>𝑞</m:t>
                              </m:r>
                            </m:e>
                            <m:sub>
                              <m:r>
                                <a:rPr lang="de-DE" sz="1800" i="1">
                                  <a:latin typeface="Cambria Math" panose="02040503050406030204" pitchFamily="18" charset="0"/>
                                  <a:ea typeface="Cambria Math" panose="02040503050406030204" pitchFamily="18" charset="0"/>
                                </a:rPr>
                                <m:t>2</m:t>
                              </m:r>
                            </m:sub>
                          </m:sSub>
                        </m:num>
                        <m:den>
                          <m:sSup>
                            <m:sSupPr>
                              <m:ctrlPr>
                                <a:rPr lang="de-DE" sz="1800" i="1">
                                  <a:latin typeface="Cambria Math" panose="02040503050406030204" pitchFamily="18" charset="0"/>
                                  <a:ea typeface="Cambria Math" panose="02040503050406030204" pitchFamily="18" charset="0"/>
                                </a:rPr>
                              </m:ctrlPr>
                            </m:sSupPr>
                            <m:e>
                              <m:r>
                                <a:rPr lang="de-DE" sz="1800" i="1">
                                  <a:latin typeface="Cambria Math" panose="02040503050406030204" pitchFamily="18" charset="0"/>
                                  <a:ea typeface="Cambria Math" panose="02040503050406030204" pitchFamily="18" charset="0"/>
                                </a:rPr>
                                <m:t>𝑟</m:t>
                              </m:r>
                            </m:e>
                            <m:sup>
                              <m:r>
                                <a:rPr lang="de-DE" sz="1800" i="1">
                                  <a:latin typeface="Cambria Math" panose="02040503050406030204" pitchFamily="18" charset="0"/>
                                  <a:ea typeface="Cambria Math" panose="02040503050406030204" pitchFamily="18" charset="0"/>
                                </a:rPr>
                                <m:t>2</m:t>
                              </m:r>
                            </m:sup>
                          </m:sSup>
                        </m:den>
                      </m:f>
                    </m:oMath>
                  </m:oMathPara>
                </a14:m>
                <a:endParaRPr lang="en-US" sz="1800" dirty="0"/>
              </a:p>
              <a:p>
                <a:pPr marL="90000" indent="0">
                  <a:lnSpc>
                    <a:spcPct val="100000"/>
                  </a:lnSpc>
                  <a:spcBef>
                    <a:spcPts val="600"/>
                  </a:spcBef>
                  <a:buSzPct val="100000"/>
                  <a:buNone/>
                </a:pPr>
                <a:endParaRPr lang="en-US" sz="2000" dirty="0"/>
              </a:p>
            </p:txBody>
          </p:sp>
        </mc:Choice>
        <mc:Fallback>
          <p:sp>
            <p:nvSpPr>
              <p:cNvPr id="2" name="Espace réservé du contenu 1">
                <a:extLst>
                  <a:ext uri="{FF2B5EF4-FFF2-40B4-BE49-F238E27FC236}">
                    <a16:creationId xmlns:a16="http://schemas.microsoft.com/office/drawing/2014/main" id="{D597EFF5-70D5-3139-43A4-BEA269311288}"/>
                  </a:ext>
                </a:extLst>
              </p:cNvPr>
              <p:cNvSpPr>
                <a:spLocks noGrp="1" noRot="1" noChangeAspect="1" noMove="1" noResize="1" noEditPoints="1" noAdjustHandles="1" noChangeArrowheads="1" noChangeShapeType="1" noTextEdit="1"/>
              </p:cNvSpPr>
              <p:nvPr>
                <p:ph idx="1"/>
              </p:nvPr>
            </p:nvSpPr>
            <p:spPr>
              <a:blipFill>
                <a:blip r:embed="rId2"/>
                <a:stretch>
                  <a:fillRect l="-59"/>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138</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04255372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endParaRPr lang="en-US" sz="2200" dirty="0"/>
              </a:p>
              <a:p>
                <a:pPr marL="360000" indent="-270000">
                  <a:lnSpc>
                    <a:spcPct val="100000"/>
                  </a:lnSpc>
                  <a:spcBef>
                    <a:spcPts val="600"/>
                  </a:spcBef>
                  <a:buSzPct val="100000"/>
                </a:pPr>
                <a:r>
                  <a:rPr lang="en-US" sz="2200" dirty="0"/>
                  <a:t>Electrostatic Thruster - Operations and Performance</a:t>
                </a:r>
              </a:p>
              <a:p>
                <a:pPr marL="630000" lvl="1" indent="-270000">
                  <a:lnSpc>
                    <a:spcPct val="100000"/>
                  </a:lnSpc>
                  <a:spcBef>
                    <a:spcPts val="600"/>
                  </a:spcBef>
                  <a:buSzPct val="100000"/>
                </a:pPr>
                <a:r>
                  <a:rPr lang="en-US" sz="2000" dirty="0"/>
                  <a:t>Thrust generated by acceleration of positive ions through an electrostatic field</a:t>
                </a:r>
              </a:p>
              <a:p>
                <a:pPr marL="630000" lvl="1" indent="-270000">
                  <a:lnSpc>
                    <a:spcPct val="100000"/>
                  </a:lnSpc>
                  <a:spcBef>
                    <a:spcPts val="600"/>
                  </a:spcBef>
                  <a:buSzPct val="100000"/>
                </a:pPr>
                <a:r>
                  <a:rPr lang="en-US" sz="2000" dirty="0"/>
                  <a:t>Specific impulse primarily driven by the accelerating voltage V</a:t>
                </a:r>
              </a:p>
              <a:p>
                <a:pPr marL="361950" lvl="1" indent="0" algn="ctr">
                  <a:lnSpc>
                    <a:spcPct val="100000"/>
                  </a:lnSpc>
                  <a:spcBef>
                    <a:spcPts val="600"/>
                  </a:spcBef>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de-DE" b="0" i="1" smtClean="0">
                              <a:latin typeface="Cambria Math" panose="02040503050406030204" pitchFamily="18" charset="0"/>
                            </a:rPr>
                            <m:t>𝑣</m:t>
                          </m:r>
                        </m:e>
                        <m:sub>
                          <m:r>
                            <a:rPr lang="de-DE" b="0" i="1" smtClean="0">
                              <a:latin typeface="Cambria Math" panose="02040503050406030204" pitchFamily="18" charset="0"/>
                            </a:rPr>
                            <m:t>𝑒</m:t>
                          </m:r>
                        </m:sub>
                      </m:sSub>
                      <m:r>
                        <a:rPr lang="de-DE" b="0" i="1" smtClean="0">
                          <a:latin typeface="Cambria Math" panose="02040503050406030204" pitchFamily="18" charset="0"/>
                        </a:rPr>
                        <m:t>=</m:t>
                      </m:r>
                      <m:rad>
                        <m:radPr>
                          <m:degHide m:val="on"/>
                          <m:ctrlPr>
                            <a:rPr lang="de-DE" b="0" i="1" smtClean="0">
                              <a:latin typeface="Cambria Math" panose="02040503050406030204" pitchFamily="18" charset="0"/>
                            </a:rPr>
                          </m:ctrlPr>
                        </m:radPr>
                        <m:deg/>
                        <m:e>
                          <m:r>
                            <a:rPr lang="de-DE" b="0" i="1" smtClean="0">
                              <a:latin typeface="Cambria Math" panose="02040503050406030204" pitchFamily="18" charset="0"/>
                            </a:rPr>
                            <m:t>2∗</m:t>
                          </m:r>
                          <m:f>
                            <m:fPr>
                              <m:ctrlPr>
                                <a:rPr lang="de-DE" b="0" i="1" smtClean="0">
                                  <a:latin typeface="Cambria Math" panose="02040503050406030204" pitchFamily="18" charset="0"/>
                                </a:rPr>
                              </m:ctrlPr>
                            </m:fPr>
                            <m:num>
                              <m:r>
                                <a:rPr lang="de-DE" b="0" i="1" smtClean="0">
                                  <a:latin typeface="Cambria Math" panose="02040503050406030204" pitchFamily="18" charset="0"/>
                                </a:rPr>
                                <m:t>𝑞</m:t>
                              </m:r>
                            </m:num>
                            <m:den>
                              <m:r>
                                <a:rPr lang="de-DE" b="0" i="1" smtClean="0">
                                  <a:latin typeface="Cambria Math" panose="02040503050406030204" pitchFamily="18" charset="0"/>
                                </a:rPr>
                                <m:t>𝑚</m:t>
                              </m:r>
                            </m:den>
                          </m:f>
                          <m:r>
                            <a:rPr lang="de-DE" b="0" i="1" smtClean="0">
                              <a:latin typeface="Cambria Math" panose="02040503050406030204" pitchFamily="18" charset="0"/>
                            </a:rPr>
                            <m:t>∗</m:t>
                          </m:r>
                          <m:r>
                            <a:rPr lang="de-DE" b="0" i="1" smtClean="0">
                              <a:latin typeface="Cambria Math" panose="02040503050406030204" pitchFamily="18" charset="0"/>
                            </a:rPr>
                            <m:t>𝑉</m:t>
                          </m:r>
                        </m:e>
                      </m:rad>
                    </m:oMath>
                  </m:oMathPara>
                </a14:m>
                <a:endParaRPr lang="en-US" dirty="0"/>
              </a:p>
              <a:p>
                <a:pPr marL="630238" lvl="1" indent="0">
                  <a:buNone/>
                </a:pPr>
                <a:r>
                  <a:rPr lang="en-US" sz="2000" i="1" dirty="0"/>
                  <a:t>q/m</a:t>
                </a:r>
                <a:r>
                  <a:rPr lang="en-US" sz="2000" dirty="0"/>
                  <a:t>…Ion charge / mass ratio </a:t>
                </a:r>
              </a:p>
              <a:p>
                <a:pPr marL="630000" lvl="1" indent="-270000">
                  <a:lnSpc>
                    <a:spcPct val="100000"/>
                  </a:lnSpc>
                  <a:spcBef>
                    <a:spcPts val="600"/>
                  </a:spcBef>
                  <a:buSzPct val="100000"/>
                </a:pPr>
                <a:r>
                  <a:rPr lang="en-US" sz="2000" dirty="0"/>
                  <a:t>Specific impulse maximized for small ions for a given voltage, BUT …..</a:t>
                </a:r>
                <a:endParaRPr lang="de-DE" sz="2000" dirty="0"/>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Ionization losses are greatest for small ions</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Consequently thruster efficiencies are lowest with low atomic mass propellants –this outweighs the possible gains in maximizing the specific impulse</a:t>
                </a:r>
              </a:p>
            </p:txBody>
          </p:sp>
        </mc:Choice>
        <mc:Fallback>
          <p:sp>
            <p:nvSpPr>
              <p:cNvPr id="2" name="Espace réservé du contenu 1">
                <a:extLst>
                  <a:ext uri="{FF2B5EF4-FFF2-40B4-BE49-F238E27FC236}">
                    <a16:creationId xmlns:a16="http://schemas.microsoft.com/office/drawing/2014/main" id="{D597EFF5-70D5-3139-43A4-BEA269311288}"/>
                  </a:ext>
                </a:extLst>
              </p:cNvPr>
              <p:cNvSpPr>
                <a:spLocks noGrp="1" noRot="1" noChangeAspect="1" noMove="1" noResize="1" noEditPoints="1" noAdjustHandles="1" noChangeArrowheads="1" noChangeShapeType="1" noTextEdit="1"/>
              </p:cNvSpPr>
              <p:nvPr>
                <p:ph idx="1"/>
              </p:nvPr>
            </p:nvSpPr>
            <p:spPr>
              <a:blipFill>
                <a:blip r:embed="rId2"/>
                <a:stretch>
                  <a:fillRect l="-59"/>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139</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704940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Valve Types</a:t>
            </a:r>
          </a:p>
          <a:p>
            <a:pPr marL="630000" lvl="1" indent="-270000">
              <a:lnSpc>
                <a:spcPct val="100000"/>
              </a:lnSpc>
              <a:spcBef>
                <a:spcPts val="600"/>
              </a:spcBef>
              <a:buSzPct val="100000"/>
            </a:pPr>
            <a:r>
              <a:rPr lang="en-US" sz="2000" dirty="0"/>
              <a:t>Pyro Valves (N/O – normally open – or N/C – normally closed): Redundancy</a:t>
            </a:r>
            <a:endParaRPr lang="de-DE" sz="2000" dirty="0"/>
          </a:p>
          <a:p>
            <a:pPr marL="900000" lvl="2" indent="-270000">
              <a:lnSpc>
                <a:spcPct val="100000"/>
              </a:lnSpc>
              <a:spcBef>
                <a:spcPts val="600"/>
              </a:spcBef>
              <a:buClr>
                <a:srgbClr val="FF0000"/>
              </a:buClr>
              <a:buSzPct val="100000"/>
              <a:buFont typeface="Symbol" panose="05050102010706020507" pitchFamily="18" charset="2"/>
              <a:buChar char="-"/>
            </a:pPr>
            <a:r>
              <a:rPr lang="en-US" sz="1799" dirty="0"/>
              <a:t>PVs are a one shot deal</a:t>
            </a:r>
          </a:p>
          <a:p>
            <a:pPr marL="900000" lvl="2" indent="-270000">
              <a:lnSpc>
                <a:spcPct val="100000"/>
              </a:lnSpc>
              <a:spcBef>
                <a:spcPts val="600"/>
              </a:spcBef>
              <a:buClr>
                <a:srgbClr val="FF0000"/>
              </a:buClr>
              <a:buSzPct val="100000"/>
              <a:buFont typeface="Symbol" panose="05050102010706020507" pitchFamily="18" charset="2"/>
              <a:buChar char="-"/>
            </a:pPr>
            <a:r>
              <a:rPr lang="en-US" sz="1799" dirty="0"/>
              <a:t>Explosive charges are fired to open the valve (normally closed type) or to close the </a:t>
            </a:r>
            <a:br>
              <a:rPr lang="en-US" sz="1799" dirty="0"/>
            </a:br>
            <a:r>
              <a:rPr lang="en-US" sz="1799" dirty="0"/>
              <a:t>valve (normally open type</a:t>
            </a:r>
          </a:p>
          <a:p>
            <a:pPr marL="900000" lvl="2" indent="-270000">
              <a:lnSpc>
                <a:spcPct val="100000"/>
              </a:lnSpc>
              <a:spcBef>
                <a:spcPts val="600"/>
              </a:spcBef>
              <a:buClr>
                <a:srgbClr val="FF0000"/>
              </a:buClr>
              <a:buSzPct val="100000"/>
              <a:buFont typeface="Symbol" panose="05050102010706020507" pitchFamily="18" charset="2"/>
              <a:buChar char="-"/>
            </a:pPr>
            <a:r>
              <a:rPr lang="en-US" sz="1799" dirty="0"/>
              <a:t>PVs are used to permanently change the flow paths within the propulsion system</a:t>
            </a:r>
          </a:p>
          <a:p>
            <a:pPr marL="900000" lvl="2" indent="-270000">
              <a:lnSpc>
                <a:spcPct val="100000"/>
              </a:lnSpc>
              <a:spcBef>
                <a:spcPts val="600"/>
              </a:spcBef>
              <a:buClr>
                <a:srgbClr val="FF0000"/>
              </a:buClr>
              <a:buSzPct val="100000"/>
              <a:buFont typeface="Symbol" panose="05050102010706020507" pitchFamily="18" charset="2"/>
              <a:buChar char="-"/>
            </a:pPr>
            <a:r>
              <a:rPr lang="en-US" sz="1799" dirty="0"/>
              <a:t>Better leakage rate than latch or solenoid valves</a:t>
            </a:r>
          </a:p>
          <a:p>
            <a:pPr marL="900000" lvl="2" indent="-270000">
              <a:lnSpc>
                <a:spcPct val="100000"/>
              </a:lnSpc>
              <a:spcBef>
                <a:spcPts val="600"/>
              </a:spcBef>
              <a:buClr>
                <a:srgbClr val="FF0000"/>
              </a:buClr>
              <a:buSzPct val="100000"/>
              <a:buFont typeface="Symbol" panose="05050102010706020507" pitchFamily="18" charset="2"/>
              <a:buChar char="-"/>
            </a:pPr>
            <a:r>
              <a:rPr lang="en-US" sz="1799" dirty="0"/>
              <a:t>Cost effective</a:t>
            </a:r>
          </a:p>
          <a:p>
            <a:pPr marL="125730" indent="0">
              <a:lnSpc>
                <a:spcPct val="110000"/>
              </a:lnSpc>
              <a:buNone/>
            </a:pP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14</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4878109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endParaRPr lang="en-US" sz="2200" dirty="0"/>
          </a:p>
          <a:p>
            <a:pPr marL="360000" indent="-270000">
              <a:lnSpc>
                <a:spcPct val="100000"/>
              </a:lnSpc>
              <a:spcBef>
                <a:spcPts val="600"/>
              </a:spcBef>
              <a:buSzPct val="100000"/>
            </a:pPr>
            <a:r>
              <a:rPr lang="en-US" sz="2200" dirty="0"/>
              <a:t>Electrostatic Thruster - Operations and Performance</a:t>
            </a:r>
          </a:p>
          <a:p>
            <a:pPr marL="630000" lvl="1" indent="-270000">
              <a:lnSpc>
                <a:spcPct val="100000"/>
              </a:lnSpc>
              <a:spcBef>
                <a:spcPts val="600"/>
              </a:spcBef>
              <a:buSzPct val="100000"/>
            </a:pPr>
            <a:r>
              <a:rPr lang="en-US" sz="2000" dirty="0"/>
              <a:t>High atomic mass propellants are preferred</a:t>
            </a:r>
          </a:p>
          <a:p>
            <a:pPr marL="630000" lvl="1" indent="-270000">
              <a:lnSpc>
                <a:spcPct val="100000"/>
              </a:lnSpc>
              <a:spcBef>
                <a:spcPts val="600"/>
              </a:spcBef>
              <a:buSzPct val="100000"/>
            </a:pPr>
            <a:r>
              <a:rPr lang="en-US" sz="2000" dirty="0"/>
              <a:t>More complex molecules avoided as they can dissociate during ionization</a:t>
            </a:r>
          </a:p>
          <a:p>
            <a:pPr marL="630000" lvl="1" indent="-270000">
              <a:lnSpc>
                <a:spcPct val="100000"/>
              </a:lnSpc>
              <a:spcBef>
                <a:spcPts val="600"/>
              </a:spcBef>
              <a:buSzPct val="100000"/>
            </a:pPr>
            <a:r>
              <a:rPr lang="en-US" sz="2000" dirty="0"/>
              <a:t>Multiple charged ions are also avoided (as far as is possible), as their production and acceleration is less efficient than that for singly charged ions</a:t>
            </a:r>
            <a:endParaRPr lang="de-DE"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140</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61117099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endParaRPr lang="en-US" sz="2200" dirty="0"/>
          </a:p>
          <a:p>
            <a:pPr marL="360000" indent="-270000">
              <a:lnSpc>
                <a:spcPct val="100000"/>
              </a:lnSpc>
              <a:spcBef>
                <a:spcPts val="600"/>
              </a:spcBef>
              <a:buSzPct val="100000"/>
            </a:pPr>
            <a:r>
              <a:rPr lang="en-US" sz="2200" dirty="0"/>
              <a:t>Electrostatic Thruster - Operations and Performance</a:t>
            </a:r>
          </a:p>
          <a:p>
            <a:pPr marL="630000" lvl="1" indent="-270000">
              <a:lnSpc>
                <a:spcPct val="100000"/>
              </a:lnSpc>
              <a:spcBef>
                <a:spcPts val="600"/>
              </a:spcBef>
              <a:buSzPct val="100000"/>
            </a:pPr>
            <a:r>
              <a:rPr lang="en-US" sz="2000" dirty="0"/>
              <a:t>Xenon is the “industry standard” propellant for electrostatic systems</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Noble gas (inert): no chemical reaction with the other parts of the system</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High atomic </a:t>
            </a:r>
            <a:r>
              <a:rPr lang="de-DE" sz="1800" dirty="0" err="1"/>
              <a:t>mass</a:t>
            </a:r>
            <a:r>
              <a:rPr lang="de-DE" sz="1800" dirty="0"/>
              <a:t> (~131): </a:t>
            </a:r>
            <a:r>
              <a:rPr lang="en-US" sz="1800" dirty="0"/>
              <a:t>high thrust</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Low ionization energy: no too much energy lost for ionization</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Gaseous at ambient temperature: no need to vaporize it to feed the thruster</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High compression rate: not too big tanks at a reasonable pressure (150bar)</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However it is present in low quantity on the Earth (0.08 ppm of the air) and is therefore very expensive (~ 3000 € / kg)</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141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32761586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endParaRPr lang="en-US" sz="2200" dirty="0"/>
          </a:p>
          <a:p>
            <a:pPr marL="360000" indent="-270000">
              <a:lnSpc>
                <a:spcPct val="100000"/>
              </a:lnSpc>
              <a:spcBef>
                <a:spcPts val="600"/>
              </a:spcBef>
              <a:buSzPct val="100000"/>
            </a:pPr>
            <a:r>
              <a:rPr lang="en-US" sz="2200" dirty="0"/>
              <a:t>Electrostatic Thruster - Operations and Performance</a:t>
            </a:r>
          </a:p>
          <a:p>
            <a:pPr marL="630000" lvl="1" indent="-270000">
              <a:lnSpc>
                <a:spcPct val="100000"/>
              </a:lnSpc>
              <a:spcBef>
                <a:spcPts val="600"/>
              </a:spcBef>
              <a:buSzPct val="100000"/>
            </a:pPr>
            <a:r>
              <a:rPr lang="en-US" sz="2000" dirty="0"/>
              <a:t>That is why alternate propellants are currently investigated </a:t>
            </a:r>
            <a:br>
              <a:rPr lang="en-US" sz="2000" dirty="0"/>
            </a:br>
            <a:r>
              <a:rPr lang="en-US" sz="2000" dirty="0"/>
              <a:t>(mainly Krypton and Iodine)</a:t>
            </a:r>
          </a:p>
          <a:p>
            <a:pPr marL="630000" lvl="1" indent="-270000">
              <a:lnSpc>
                <a:spcPct val="100000"/>
              </a:lnSpc>
              <a:spcBef>
                <a:spcPts val="600"/>
              </a:spcBef>
              <a:buSzPct val="100000"/>
            </a:pPr>
            <a:r>
              <a:rPr lang="de-DE" sz="2000" dirty="0"/>
              <a:t>Xenon </a:t>
            </a:r>
            <a:r>
              <a:rPr lang="de-DE" sz="2000" dirty="0" err="1"/>
              <a:t>production</a:t>
            </a:r>
            <a:r>
              <a:rPr lang="de-DE" sz="2000" dirty="0"/>
              <a:t> and </a:t>
            </a:r>
            <a:r>
              <a:rPr lang="de-DE" sz="2000" dirty="0" err="1"/>
              <a:t>market</a:t>
            </a:r>
            <a:r>
              <a:rPr lang="de-DE" sz="2000" dirty="0"/>
              <a:t>:</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Xenon (as well as Krypton) is made from air separation</a:t>
            </a:r>
          </a:p>
          <a:p>
            <a:pPr marL="900000" lvl="2" indent="-270000">
              <a:lnSpc>
                <a:spcPct val="100000"/>
              </a:lnSpc>
              <a:spcBef>
                <a:spcPts val="600"/>
              </a:spcBef>
              <a:buClr>
                <a:srgbClr val="FF0000"/>
              </a:buClr>
              <a:buSzPct val="100000"/>
              <a:buFont typeface="Symbol" panose="05050102010706020507" pitchFamily="18" charset="2"/>
              <a:buChar char="-"/>
            </a:pPr>
            <a:r>
              <a:rPr lang="de-DE" sz="1800" dirty="0"/>
              <a:t>World </a:t>
            </a:r>
            <a:r>
              <a:rPr lang="de-DE" sz="1800" dirty="0" err="1"/>
              <a:t>production</a:t>
            </a:r>
            <a:r>
              <a:rPr lang="de-DE" sz="1800" dirty="0"/>
              <a:t>: ≈ 70 t/</a:t>
            </a:r>
            <a:r>
              <a:rPr lang="de-DE" sz="1800" dirty="0" err="1"/>
              <a:t>year</a:t>
            </a:r>
            <a:endParaRPr lang="de-DE" sz="1800" dirty="0"/>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Space industry is about 30 % of the need</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Other industries are mainly lighting and electronics</a:t>
            </a:r>
          </a:p>
          <a:p>
            <a:pPr marL="630000" lvl="2" indent="0">
              <a:lnSpc>
                <a:spcPct val="100000"/>
              </a:lnSpc>
              <a:spcBef>
                <a:spcPts val="600"/>
              </a:spcBef>
              <a:buClr>
                <a:srgbClr val="FF0000"/>
              </a:buClr>
              <a:buSzPct val="100000"/>
              <a:buNone/>
            </a:pPr>
            <a:endParaRPr lang="en-US" sz="18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142</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CFC46C63-451C-49C2-82AC-B3411D878A2E}"/>
              </a:ext>
            </a:extLst>
          </p:cNvPr>
          <p:cNvPicPr>
            <a:picLocks noChangeAspect="1"/>
          </p:cNvPicPr>
          <p:nvPr/>
        </p:nvPicPr>
        <p:blipFill>
          <a:blip r:embed="rId2"/>
          <a:stretch>
            <a:fillRect/>
          </a:stretch>
        </p:blipFill>
        <p:spPr>
          <a:xfrm>
            <a:off x="8709024" y="2466340"/>
            <a:ext cx="2276475" cy="3752850"/>
          </a:xfrm>
          <a:prstGeom prst="rect">
            <a:avLst/>
          </a:prstGeom>
        </p:spPr>
      </p:pic>
    </p:spTree>
    <p:extLst>
      <p:ext uri="{BB962C8B-B14F-4D97-AF65-F5344CB8AC3E}">
        <p14:creationId xmlns:p14="http://schemas.microsoft.com/office/powerpoint/2010/main" val="331672094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indent="-270000">
                  <a:lnSpc>
                    <a:spcPct val="100000"/>
                  </a:lnSpc>
                  <a:spcBef>
                    <a:spcPts val="600"/>
                  </a:spcBef>
                  <a:buSzPct val="100000"/>
                </a:pPr>
                <a:r>
                  <a:rPr lang="en-US" sz="2200" dirty="0"/>
                  <a:t>Electrostatic Thruster - Operations and Performance</a:t>
                </a:r>
              </a:p>
              <a:p>
                <a:pPr marL="630000" lvl="1" indent="-270000">
                  <a:lnSpc>
                    <a:spcPct val="100000"/>
                  </a:lnSpc>
                  <a:spcBef>
                    <a:spcPts val="600"/>
                  </a:spcBef>
                  <a:buSzPct val="100000"/>
                </a:pPr>
                <a:r>
                  <a:rPr lang="en-US" sz="2000" dirty="0"/>
                  <a:t>Thrust is given by the ion current </a:t>
                </a:r>
                <a:r>
                  <a:rPr lang="en-US" sz="2000" dirty="0" err="1"/>
                  <a:t>Ibeam</a:t>
                </a:r>
                <a:r>
                  <a:rPr lang="en-US" sz="2000" dirty="0"/>
                  <a:t> for a given specific impulse</a:t>
                </a:r>
              </a:p>
              <a:p>
                <a:pPr marL="360000" lvl="1" indent="0">
                  <a:lnSpc>
                    <a:spcPct val="100000"/>
                  </a:lnSpc>
                  <a:spcBef>
                    <a:spcPts val="600"/>
                  </a:spcBef>
                  <a:buSzPct val="100000"/>
                  <a:buNone/>
                </a:pPr>
                <a14:m>
                  <m:oMathPara xmlns:m="http://schemas.openxmlformats.org/officeDocument/2006/math">
                    <m:oMathParaPr>
                      <m:jc m:val="center"/>
                    </m:oMathParaPr>
                    <m:oMath xmlns:m="http://schemas.openxmlformats.org/officeDocument/2006/math">
                      <m:r>
                        <a:rPr lang="de-DE" sz="2000"/>
                        <m:t>𝐹</m:t>
                      </m:r>
                      <m:r>
                        <a:rPr lang="de-DE" sz="2000"/>
                        <m:t>=</m:t>
                      </m:r>
                      <m:f>
                        <m:fPr>
                          <m:ctrlPr>
                            <a:rPr lang="de-DE" sz="2000"/>
                          </m:ctrlPr>
                        </m:fPr>
                        <m:num>
                          <m:sSub>
                            <m:sSubPr>
                              <m:ctrlPr>
                                <a:rPr lang="de-DE" sz="2000"/>
                              </m:ctrlPr>
                            </m:sSubPr>
                            <m:e>
                              <m:r>
                                <a:rPr lang="de-DE" sz="2000"/>
                                <m:t>𝐼</m:t>
                              </m:r>
                            </m:e>
                            <m:sub>
                              <m:r>
                                <a:rPr lang="de-DE" sz="2000"/>
                                <m:t>𝑏𝑒𝑎𝑚</m:t>
                              </m:r>
                            </m:sub>
                          </m:sSub>
                        </m:num>
                        <m:den>
                          <m:f>
                            <m:fPr>
                              <m:ctrlPr>
                                <a:rPr lang="de-DE" sz="2000"/>
                              </m:ctrlPr>
                            </m:fPr>
                            <m:num>
                              <m:r>
                                <a:rPr lang="de-DE" sz="2000"/>
                                <m:t>𝑞</m:t>
                              </m:r>
                            </m:num>
                            <m:den>
                              <m:r>
                                <a:rPr lang="de-DE" sz="2000"/>
                                <m:t>𝑚</m:t>
                              </m:r>
                            </m:den>
                          </m:f>
                        </m:den>
                      </m:f>
                      <m:r>
                        <a:rPr lang="de-DE" sz="2000"/>
                        <m:t>∗</m:t>
                      </m:r>
                      <m:sSub>
                        <m:sSubPr>
                          <m:ctrlPr>
                            <a:rPr lang="de-DE" sz="2000"/>
                          </m:ctrlPr>
                        </m:sSubPr>
                        <m:e>
                          <m:r>
                            <a:rPr lang="de-DE" sz="2000"/>
                            <m:t>𝑉</m:t>
                          </m:r>
                        </m:e>
                        <m:sub>
                          <m:r>
                            <a:rPr lang="de-DE" sz="2000"/>
                            <m:t>𝑒</m:t>
                          </m:r>
                        </m:sub>
                      </m:sSub>
                    </m:oMath>
                  </m:oMathPara>
                </a14:m>
                <a:endParaRPr lang="en-US" sz="2000" dirty="0"/>
              </a:p>
              <a:p>
                <a:pPr marL="630000" lvl="1" indent="-270000">
                  <a:lnSpc>
                    <a:spcPct val="100000"/>
                  </a:lnSpc>
                  <a:spcBef>
                    <a:spcPts val="600"/>
                  </a:spcBef>
                  <a:buSzPct val="100000"/>
                </a:pPr>
                <a:r>
                  <a:rPr lang="en-US" sz="2000" dirty="0"/>
                  <a:t>Ion beam emitted by thruster requires neutralization, to avoid spacecraft charging</a:t>
                </a:r>
              </a:p>
              <a:p>
                <a:pPr marL="630000" lvl="1" indent="-270000">
                  <a:lnSpc>
                    <a:spcPct val="100000"/>
                  </a:lnSpc>
                  <a:spcBef>
                    <a:spcPts val="600"/>
                  </a:spcBef>
                  <a:buSzPct val="100000"/>
                </a:pPr>
                <a:r>
                  <a:rPr lang="en-US" sz="2000" dirty="0"/>
                  <a:t>Power and flow rate to neutralizer have to be taken into account for overall thruster specific impulse and efficiency calculations</a:t>
                </a:r>
              </a:p>
            </p:txBody>
          </p:sp>
        </mc:Choice>
        <mc:Fallback>
          <p:sp>
            <p:nvSpPr>
              <p:cNvPr id="2" name="Espace réservé du contenu 1">
                <a:extLst>
                  <a:ext uri="{FF2B5EF4-FFF2-40B4-BE49-F238E27FC236}">
                    <a16:creationId xmlns:a16="http://schemas.microsoft.com/office/drawing/2014/main" id="{D597EFF5-70D5-3139-43A4-BEA269311288}"/>
                  </a:ext>
                </a:extLst>
              </p:cNvPr>
              <p:cNvSpPr>
                <a:spLocks noGrp="1" noRot="1" noChangeAspect="1" noMove="1" noResize="1" noEditPoints="1" noAdjustHandles="1" noChangeArrowheads="1" noChangeShapeType="1" noTextEdit="1"/>
              </p:cNvSpPr>
              <p:nvPr>
                <p:ph idx="1"/>
              </p:nvPr>
            </p:nvSpPr>
            <p:spPr>
              <a:blipFill>
                <a:blip r:embed="rId2"/>
                <a:stretch>
                  <a:fillRect l="-59" r="-59"/>
                </a:stretch>
              </a:blipFill>
            </p:spPr>
            <p:txBody>
              <a:bodyPr/>
              <a:lstStyle/>
              <a:p>
                <a:r>
                  <a:rPr lang="de-DE">
                    <a:noFill/>
                  </a:rPr>
                  <a:t> </a:t>
                </a:r>
              </a:p>
            </p:txBody>
          </p:sp>
        </mc:Fallback>
      </mc:AlternateContent>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143</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58741775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a:xfrm>
            <a:off x="1206500" y="1951929"/>
            <a:ext cx="10301817" cy="4515696"/>
          </a:xfrm>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144</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a:t>
            </a:r>
            <a:r>
              <a:rPr lang="en-US" sz="2400" noProof="0" dirty="0" err="1"/>
              <a:t>ectrical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181206" y="1317207"/>
            <a:ext cx="279480" cy="21492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5200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Electrostatic</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5200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Electromagnetic</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967583"/>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Hall Effect Thruster</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Pulsed Plasma Thruster</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Magnetic Nozzle Thruster</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181207" y="5583554"/>
            <a:ext cx="2794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181207" y="6051256"/>
            <a:ext cx="2699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129056"/>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Gridded Ion Thruster</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562842"/>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Field Emission EP</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390645"/>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Electrospray (Colloid) Thruster</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60684" y="442087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MPD Thruster</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181206" y="478680"/>
            <a:ext cx="279479" cy="29878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181206" y="2912466"/>
            <a:ext cx="279479" cy="5540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181206" y="3466495"/>
            <a:ext cx="279478" cy="2737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181206" y="3466495"/>
            <a:ext cx="279478" cy="130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hteck: abgerundete Ecken 27">
            <a:extLst>
              <a:ext uri="{FF2B5EF4-FFF2-40B4-BE49-F238E27FC236}">
                <a16:creationId xmlns:a16="http://schemas.microsoft.com/office/drawing/2014/main" id="{15D7B9F5-EC5A-4744-8257-E239FB93E75E}"/>
              </a:ext>
            </a:extLst>
          </p:cNvPr>
          <p:cNvSpPr/>
          <p:nvPr/>
        </p:nvSpPr>
        <p:spPr>
          <a:xfrm>
            <a:off x="4659274" y="1543067"/>
            <a:ext cx="2520000" cy="1111252"/>
          </a:xfrm>
          <a:prstGeom prst="roundRect">
            <a:avLst/>
          </a:prstGeom>
          <a:solidFill>
            <a:srgbClr val="7030A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Electrothermal</a:t>
            </a:r>
          </a:p>
        </p:txBody>
      </p:sp>
      <p:sp>
        <p:nvSpPr>
          <p:cNvPr id="29" name="Rechteck: abgerundete Ecken 28">
            <a:extLst>
              <a:ext uri="{FF2B5EF4-FFF2-40B4-BE49-F238E27FC236}">
                <a16:creationId xmlns:a16="http://schemas.microsoft.com/office/drawing/2014/main" id="{CB74B9E3-5CE0-4AA6-9498-0C5B8734F360}"/>
              </a:ext>
            </a:extLst>
          </p:cNvPr>
          <p:cNvSpPr/>
          <p:nvPr/>
        </p:nvSpPr>
        <p:spPr>
          <a:xfrm>
            <a:off x="1778000" y="87325"/>
            <a:ext cx="2374900" cy="1266826"/>
          </a:xfrm>
          <a:prstGeom prst="roundRect">
            <a:avLst/>
          </a:prstGeom>
          <a:solidFill>
            <a:srgbClr val="00B05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Therm</a:t>
            </a:r>
            <a:r>
              <a:rPr lang="en-US" sz="2400" noProof="0" dirty="0"/>
              <a:t>al Propulsion Systems</a:t>
            </a:r>
          </a:p>
        </p:txBody>
      </p:sp>
      <p:sp>
        <p:nvSpPr>
          <p:cNvPr id="35" name="Rechteck: abgerundete Ecken 34">
            <a:extLst>
              <a:ext uri="{FF2B5EF4-FFF2-40B4-BE49-F238E27FC236}">
                <a16:creationId xmlns:a16="http://schemas.microsoft.com/office/drawing/2014/main" id="{6953D1BE-17C2-4557-A5B9-4145DC67F7DC}"/>
              </a:ext>
            </a:extLst>
          </p:cNvPr>
          <p:cNvSpPr/>
          <p:nvPr/>
        </p:nvSpPr>
        <p:spPr>
          <a:xfrm>
            <a:off x="144080" y="1543067"/>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ResistojetThruster</a:t>
            </a:r>
            <a:endParaRPr lang="en-US" sz="2400" noProof="0" dirty="0"/>
          </a:p>
        </p:txBody>
      </p:sp>
      <p:sp>
        <p:nvSpPr>
          <p:cNvPr id="47" name="Rechteck: abgerundete Ecken 46">
            <a:extLst>
              <a:ext uri="{FF2B5EF4-FFF2-40B4-BE49-F238E27FC236}">
                <a16:creationId xmlns:a16="http://schemas.microsoft.com/office/drawing/2014/main" id="{7BE8D86A-3BB6-47E2-82CA-4494F6292C2F}"/>
              </a:ext>
            </a:extLst>
          </p:cNvPr>
          <p:cNvSpPr/>
          <p:nvPr/>
        </p:nvSpPr>
        <p:spPr>
          <a:xfrm>
            <a:off x="144080" y="2361716"/>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Arcjet</a:t>
            </a:r>
            <a:r>
              <a:rPr lang="en-US" sz="2400" dirty="0"/>
              <a:t> Thruster</a:t>
            </a:r>
            <a:endParaRPr lang="en-US" sz="2400" noProof="0" dirty="0"/>
          </a:p>
        </p:txBody>
      </p:sp>
      <p:cxnSp>
        <p:nvCxnSpPr>
          <p:cNvPr id="48" name="Gerade Verbindung mit Pfeil 47">
            <a:extLst>
              <a:ext uri="{FF2B5EF4-FFF2-40B4-BE49-F238E27FC236}">
                <a16:creationId xmlns:a16="http://schemas.microsoft.com/office/drawing/2014/main" id="{AC61FFD9-6C5B-4306-A93E-5FF07BA6DC4D}"/>
              </a:ext>
            </a:extLst>
          </p:cNvPr>
          <p:cNvCxnSpPr>
            <a:cxnSpLocks/>
            <a:stCxn id="10" idx="3"/>
            <a:endCxn id="28" idx="1"/>
          </p:cNvCxnSpPr>
          <p:nvPr/>
        </p:nvCxnSpPr>
        <p:spPr>
          <a:xfrm flipV="1">
            <a:off x="4152900" y="2098693"/>
            <a:ext cx="506374" cy="20415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23F03C17-AB97-4BAD-974C-1BF528C5420E}"/>
              </a:ext>
            </a:extLst>
          </p:cNvPr>
          <p:cNvCxnSpPr>
            <a:cxnSpLocks/>
            <a:stCxn id="29" idx="3"/>
            <a:endCxn id="28" idx="1"/>
          </p:cNvCxnSpPr>
          <p:nvPr/>
        </p:nvCxnSpPr>
        <p:spPr>
          <a:xfrm>
            <a:off x="4152900" y="720738"/>
            <a:ext cx="506374" cy="13779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F4F4FA7E-6519-4845-8DC2-71875AFF6B5F}"/>
              </a:ext>
            </a:extLst>
          </p:cNvPr>
          <p:cNvCxnSpPr>
            <a:cxnSpLocks/>
            <a:stCxn id="28" idx="1"/>
            <a:endCxn id="35" idx="3"/>
          </p:cNvCxnSpPr>
          <p:nvPr/>
        </p:nvCxnSpPr>
        <p:spPr>
          <a:xfrm flipH="1" flipV="1">
            <a:off x="3744080" y="1892691"/>
            <a:ext cx="915194" cy="2060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6799903C-C0D6-4A0A-88F4-EFD376FA939D}"/>
              </a:ext>
            </a:extLst>
          </p:cNvPr>
          <p:cNvCxnSpPr>
            <a:cxnSpLocks/>
            <a:stCxn id="28" idx="1"/>
            <a:endCxn id="47" idx="3"/>
          </p:cNvCxnSpPr>
          <p:nvPr/>
        </p:nvCxnSpPr>
        <p:spPr>
          <a:xfrm flipH="1">
            <a:off x="3744080" y="2098693"/>
            <a:ext cx="915194" cy="6126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hteck: abgerundete Ecken 51">
            <a:extLst>
              <a:ext uri="{FF2B5EF4-FFF2-40B4-BE49-F238E27FC236}">
                <a16:creationId xmlns:a16="http://schemas.microsoft.com/office/drawing/2014/main" id="{5BB6DA6C-7382-4C27-BE69-105909A24705}"/>
              </a:ext>
            </a:extLst>
          </p:cNvPr>
          <p:cNvSpPr/>
          <p:nvPr/>
        </p:nvSpPr>
        <p:spPr>
          <a:xfrm>
            <a:off x="7460684" y="1765679"/>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CUSP Field Thruster</a:t>
            </a:r>
            <a:endParaRPr lang="en-US" sz="2400" noProof="0" dirty="0"/>
          </a:p>
        </p:txBody>
      </p:sp>
    </p:spTree>
    <p:extLst>
      <p:ext uri="{BB962C8B-B14F-4D97-AF65-F5344CB8AC3E}">
        <p14:creationId xmlns:p14="http://schemas.microsoft.com/office/powerpoint/2010/main" val="63988090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145</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grpSp>
        <p:nvGrpSpPr>
          <p:cNvPr id="9" name="object 2">
            <a:extLst>
              <a:ext uri="{FF2B5EF4-FFF2-40B4-BE49-F238E27FC236}">
                <a16:creationId xmlns:a16="http://schemas.microsoft.com/office/drawing/2014/main" id="{3029C9E8-28FD-45E7-949D-3D3B0358CE03}"/>
              </a:ext>
            </a:extLst>
          </p:cNvPr>
          <p:cNvGrpSpPr/>
          <p:nvPr/>
        </p:nvGrpSpPr>
        <p:grpSpPr>
          <a:xfrm>
            <a:off x="1525786" y="1341"/>
            <a:ext cx="9140428" cy="6855321"/>
            <a:chOff x="0" y="0"/>
            <a:chExt cx="9144000" cy="6858000"/>
          </a:xfrm>
        </p:grpSpPr>
        <p:pic>
          <p:nvPicPr>
            <p:cNvPr id="10" name="object 3">
              <a:extLst>
                <a:ext uri="{FF2B5EF4-FFF2-40B4-BE49-F238E27FC236}">
                  <a16:creationId xmlns:a16="http://schemas.microsoft.com/office/drawing/2014/main" id="{AC7D0349-A4CA-40EA-9F72-32CA105ABC67}"/>
                </a:ext>
              </a:extLst>
            </p:cNvPr>
            <p:cNvPicPr/>
            <p:nvPr/>
          </p:nvPicPr>
          <p:blipFill>
            <a:blip r:embed="rId2" cstate="print"/>
            <a:stretch>
              <a:fillRect/>
            </a:stretch>
          </p:blipFill>
          <p:spPr>
            <a:xfrm>
              <a:off x="0" y="0"/>
              <a:ext cx="9143999" cy="6857997"/>
            </a:xfrm>
            <a:prstGeom prst="rect">
              <a:avLst/>
            </a:prstGeom>
          </p:spPr>
        </p:pic>
        <p:sp>
          <p:nvSpPr>
            <p:cNvPr id="11" name="object 4">
              <a:extLst>
                <a:ext uri="{FF2B5EF4-FFF2-40B4-BE49-F238E27FC236}">
                  <a16:creationId xmlns:a16="http://schemas.microsoft.com/office/drawing/2014/main" id="{2CC76D91-9CD1-4C31-AD46-4AC7D9B76543}"/>
                </a:ext>
              </a:extLst>
            </p:cNvPr>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000000">
                <a:alpha val="30195"/>
              </a:srgbClr>
            </a:solidFill>
          </p:spPr>
          <p:txBody>
            <a:bodyPr wrap="square" lIns="0" tIns="0" rIns="0" bIns="0" rtlCol="0"/>
            <a:lstStyle/>
            <a:p>
              <a:endParaRPr sz="1799"/>
            </a:p>
          </p:txBody>
        </p:sp>
      </p:grpSp>
    </p:spTree>
    <p:extLst>
      <p:ext uri="{BB962C8B-B14F-4D97-AF65-F5344CB8AC3E}">
        <p14:creationId xmlns:p14="http://schemas.microsoft.com/office/powerpoint/2010/main" val="283934352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en-US" sz="2000" dirty="0"/>
              <a:t>Gridded ion thrusters employ a variety of plasma generation techniques to ionize large fraction of the propellant</a:t>
            </a:r>
          </a:p>
          <a:p>
            <a:pPr marL="630000" lvl="1" indent="-270000">
              <a:lnSpc>
                <a:spcPct val="100000"/>
              </a:lnSpc>
              <a:spcBef>
                <a:spcPts val="600"/>
              </a:spcBef>
              <a:buSzPct val="100000"/>
            </a:pPr>
            <a:r>
              <a:rPr lang="en-US" sz="2000" dirty="0"/>
              <a:t>These thrusters then utilize biased grids to electrostatically extract ions from the plasma and accelerate them to high velocities at voltage up to and exceeding </a:t>
            </a:r>
            <a:br>
              <a:rPr lang="en-US" sz="2000" dirty="0"/>
            </a:br>
            <a:r>
              <a:rPr lang="en-US" sz="2000" dirty="0"/>
              <a:t>10 kV</a:t>
            </a:r>
          </a:p>
          <a:p>
            <a:pPr marL="630000" lvl="1" indent="-270000">
              <a:lnSpc>
                <a:spcPct val="100000"/>
              </a:lnSpc>
              <a:spcBef>
                <a:spcPts val="600"/>
              </a:spcBef>
              <a:buSzPct val="100000"/>
            </a:pPr>
            <a:r>
              <a:rPr lang="en-US" sz="2000" dirty="0"/>
              <a:t>Ion thrusters feature the highest efficiency (from 60 % to &gt; 80 %) and very high specific impulse (from 2.000 s to over 10.000 s) compared to other thruster types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146</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17982761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147</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grpSp>
        <p:nvGrpSpPr>
          <p:cNvPr id="9" name="object 2">
            <a:extLst>
              <a:ext uri="{FF2B5EF4-FFF2-40B4-BE49-F238E27FC236}">
                <a16:creationId xmlns:a16="http://schemas.microsoft.com/office/drawing/2014/main" id="{3029C9E8-28FD-45E7-949D-3D3B0358CE03}"/>
              </a:ext>
            </a:extLst>
          </p:cNvPr>
          <p:cNvGrpSpPr/>
          <p:nvPr/>
        </p:nvGrpSpPr>
        <p:grpSpPr>
          <a:xfrm>
            <a:off x="1525786" y="1341"/>
            <a:ext cx="9140428" cy="6855321"/>
            <a:chOff x="0" y="0"/>
            <a:chExt cx="9144000" cy="6858000"/>
          </a:xfrm>
        </p:grpSpPr>
        <p:pic>
          <p:nvPicPr>
            <p:cNvPr id="10" name="object 3">
              <a:extLst>
                <a:ext uri="{FF2B5EF4-FFF2-40B4-BE49-F238E27FC236}">
                  <a16:creationId xmlns:a16="http://schemas.microsoft.com/office/drawing/2014/main" id="{AC7D0349-A4CA-40EA-9F72-32CA105ABC67}"/>
                </a:ext>
              </a:extLst>
            </p:cNvPr>
            <p:cNvPicPr/>
            <p:nvPr/>
          </p:nvPicPr>
          <p:blipFill>
            <a:blip r:embed="rId2" cstate="print"/>
            <a:stretch>
              <a:fillRect/>
            </a:stretch>
          </p:blipFill>
          <p:spPr>
            <a:xfrm>
              <a:off x="0" y="0"/>
              <a:ext cx="9143999" cy="6857997"/>
            </a:xfrm>
            <a:prstGeom prst="rect">
              <a:avLst/>
            </a:prstGeom>
          </p:spPr>
        </p:pic>
        <p:sp>
          <p:nvSpPr>
            <p:cNvPr id="11" name="object 4">
              <a:extLst>
                <a:ext uri="{FF2B5EF4-FFF2-40B4-BE49-F238E27FC236}">
                  <a16:creationId xmlns:a16="http://schemas.microsoft.com/office/drawing/2014/main" id="{2CC76D91-9CD1-4C31-AD46-4AC7D9B76543}"/>
                </a:ext>
              </a:extLst>
            </p:cNvPr>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000000">
                <a:alpha val="30195"/>
              </a:srgbClr>
            </a:solidFill>
          </p:spPr>
          <p:txBody>
            <a:bodyPr wrap="square" lIns="0" tIns="0" rIns="0" bIns="0" rtlCol="0"/>
            <a:lstStyle/>
            <a:p>
              <a:endParaRPr sz="1799"/>
            </a:p>
          </p:txBody>
        </p:sp>
      </p:grpSp>
      <p:pic>
        <p:nvPicPr>
          <p:cNvPr id="12" name="Grafik 11">
            <a:extLst>
              <a:ext uri="{FF2B5EF4-FFF2-40B4-BE49-F238E27FC236}">
                <a16:creationId xmlns:a16="http://schemas.microsoft.com/office/drawing/2014/main" id="{3DEF2D1C-1BB3-4710-B770-9A0537578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399" y="1341"/>
            <a:ext cx="9808583" cy="6855321"/>
          </a:xfrm>
          <a:prstGeom prst="rect">
            <a:avLst/>
          </a:prstGeom>
        </p:spPr>
      </p:pic>
    </p:spTree>
    <p:extLst>
      <p:ext uri="{BB962C8B-B14F-4D97-AF65-F5344CB8AC3E}">
        <p14:creationId xmlns:p14="http://schemas.microsoft.com/office/powerpoint/2010/main" val="293804772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 - Two main types of ion thruster, depending on the </a:t>
            </a:r>
            <a:r>
              <a:rPr lang="en-US" sz="2200" dirty="0" err="1"/>
              <a:t>ionisation</a:t>
            </a:r>
            <a:r>
              <a:rPr lang="en-US" sz="2200" dirty="0"/>
              <a:t> technique used:</a:t>
            </a:r>
          </a:p>
          <a:p>
            <a:pPr marL="630000" lvl="1" indent="-270000">
              <a:lnSpc>
                <a:spcPct val="100000"/>
              </a:lnSpc>
              <a:spcBef>
                <a:spcPts val="600"/>
              </a:spcBef>
              <a:buSzPct val="100000"/>
            </a:pPr>
            <a:r>
              <a:rPr lang="de-DE" sz="2000" dirty="0"/>
              <a:t>Radio-</a:t>
            </a:r>
            <a:r>
              <a:rPr lang="de-DE" sz="2000" dirty="0" err="1"/>
              <a:t>Frequency</a:t>
            </a:r>
            <a:r>
              <a:rPr lang="de-DE" sz="2000" dirty="0"/>
              <a:t> (RF) </a:t>
            </a:r>
            <a:r>
              <a:rPr lang="de-DE" sz="2000" dirty="0" err="1"/>
              <a:t>Discharge</a:t>
            </a:r>
            <a:r>
              <a:rPr lang="de-DE" sz="2000" dirty="0"/>
              <a:t>:</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Xenon flowed into discharge chamber</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RF-current applied to coil; results in a primary axial magnetic field being induced inside the </a:t>
            </a:r>
            <a:r>
              <a:rPr lang="en-US" sz="1800" dirty="0" err="1"/>
              <a:t>ioniser</a:t>
            </a:r>
            <a:r>
              <a:rPr lang="en-US" sz="1800" dirty="0"/>
              <a:t>, which generates a secondary circular electric field (E)</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Free electrons (from </a:t>
            </a:r>
            <a:r>
              <a:rPr lang="en-US" sz="1800" dirty="0" err="1"/>
              <a:t>neutraliser</a:t>
            </a:r>
            <a:r>
              <a:rPr lang="en-US" sz="1800" dirty="0"/>
              <a:t>) </a:t>
            </a:r>
            <a:r>
              <a:rPr lang="en-US" sz="1800" dirty="0" err="1"/>
              <a:t>ionise</a:t>
            </a:r>
            <a:r>
              <a:rPr lang="en-US" sz="1800" dirty="0"/>
              <a:t> the propellant</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Once </a:t>
            </a:r>
            <a:r>
              <a:rPr lang="en-US" sz="1800" dirty="0" err="1"/>
              <a:t>ionisation</a:t>
            </a:r>
            <a:r>
              <a:rPr lang="en-US" sz="1800" dirty="0"/>
              <a:t> process is initially triggered the process is self-sustaining, with all electrons required for steady state operation being generated by this discharge process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148</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44280798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 - Two main types of ion thruster, depending on the </a:t>
            </a:r>
            <a:r>
              <a:rPr lang="en-US" sz="2200" dirty="0" err="1"/>
              <a:t>ionisation</a:t>
            </a:r>
            <a:r>
              <a:rPr lang="en-US" sz="2200" dirty="0"/>
              <a:t> technique used:</a:t>
            </a:r>
          </a:p>
          <a:p>
            <a:pPr marL="630000" lvl="1" indent="-270000">
              <a:lnSpc>
                <a:spcPct val="100000"/>
              </a:lnSpc>
              <a:spcBef>
                <a:spcPts val="600"/>
              </a:spcBef>
              <a:buSzPct val="100000"/>
            </a:pPr>
            <a:r>
              <a:rPr lang="de-DE" sz="2000" dirty="0"/>
              <a:t>Radio-</a:t>
            </a:r>
            <a:r>
              <a:rPr lang="de-DE" sz="2000" dirty="0" err="1"/>
              <a:t>Frequency</a:t>
            </a:r>
            <a:r>
              <a:rPr lang="de-DE" sz="2000" dirty="0"/>
              <a:t> (RF) </a:t>
            </a:r>
            <a:r>
              <a:rPr lang="de-DE" sz="2000" dirty="0" err="1"/>
              <a:t>Discharge</a:t>
            </a:r>
            <a:r>
              <a:rPr lang="de-DE" sz="2000" dirty="0"/>
              <a:t>:</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149</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20C692B9-FC54-4CDF-BD81-1BF5D451C409}"/>
              </a:ext>
            </a:extLst>
          </p:cNvPr>
          <p:cNvPicPr>
            <a:picLocks noChangeAspect="1"/>
          </p:cNvPicPr>
          <p:nvPr/>
        </p:nvPicPr>
        <p:blipFill>
          <a:blip r:embed="rId2"/>
          <a:stretch>
            <a:fillRect/>
          </a:stretch>
        </p:blipFill>
        <p:spPr>
          <a:xfrm>
            <a:off x="6584662" y="477487"/>
            <a:ext cx="3648075" cy="5915025"/>
          </a:xfrm>
          <a:prstGeom prst="rect">
            <a:avLst/>
          </a:prstGeom>
        </p:spPr>
      </p:pic>
    </p:spTree>
    <p:extLst>
      <p:ext uri="{BB962C8B-B14F-4D97-AF65-F5344CB8AC3E}">
        <p14:creationId xmlns:p14="http://schemas.microsoft.com/office/powerpoint/2010/main" val="3455023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a:t>
            </a:r>
            <a:endParaRPr lang="en-US" dirty="0"/>
          </a:p>
          <a:p>
            <a:pPr marL="360000" indent="-270000">
              <a:lnSpc>
                <a:spcPct val="100000"/>
              </a:lnSpc>
              <a:spcBef>
                <a:spcPts val="600"/>
              </a:spcBef>
              <a:buSzPct val="100000"/>
            </a:pPr>
            <a:r>
              <a:rPr lang="en-US" sz="2200" dirty="0"/>
              <a:t>Valve Types</a:t>
            </a:r>
          </a:p>
          <a:p>
            <a:pPr marL="630000" lvl="1" indent="-270000">
              <a:lnSpc>
                <a:spcPct val="100000"/>
              </a:lnSpc>
              <a:spcBef>
                <a:spcPts val="600"/>
              </a:spcBef>
              <a:buSzPct val="100000"/>
            </a:pPr>
            <a:r>
              <a:rPr lang="en-US" sz="2000" dirty="0"/>
              <a:t>Pyro Valves (N/O – normally open – or N/C – normally closed): Redundancy</a:t>
            </a:r>
            <a:endParaRPr lang="de-DE" sz="2000" dirty="0"/>
          </a:p>
          <a:p>
            <a:pPr marL="125730" indent="0">
              <a:lnSpc>
                <a:spcPct val="110000"/>
              </a:lnSpc>
              <a:buNone/>
            </a:pP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15</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object 15">
            <a:extLst>
              <a:ext uri="{FF2B5EF4-FFF2-40B4-BE49-F238E27FC236}">
                <a16:creationId xmlns:a16="http://schemas.microsoft.com/office/drawing/2014/main" id="{E574DF80-79CB-4ACD-879C-9C04E7F9B448}"/>
              </a:ext>
            </a:extLst>
          </p:cNvPr>
          <p:cNvPicPr/>
          <p:nvPr/>
        </p:nvPicPr>
        <p:blipFill>
          <a:blip r:embed="rId2" cstate="print"/>
          <a:stretch>
            <a:fillRect/>
          </a:stretch>
        </p:blipFill>
        <p:spPr>
          <a:xfrm>
            <a:off x="7601989" y="3854448"/>
            <a:ext cx="2401375" cy="2601556"/>
          </a:xfrm>
          <a:prstGeom prst="rect">
            <a:avLst/>
          </a:prstGeom>
          <a:solidFill>
            <a:schemeClr val="bg1"/>
          </a:solidFill>
        </p:spPr>
      </p:pic>
      <p:pic>
        <p:nvPicPr>
          <p:cNvPr id="10" name="Grafik 9">
            <a:extLst>
              <a:ext uri="{FF2B5EF4-FFF2-40B4-BE49-F238E27FC236}">
                <a16:creationId xmlns:a16="http://schemas.microsoft.com/office/drawing/2014/main" id="{2F4EFC14-6635-47AB-9B85-ACF73235CECF}"/>
              </a:ext>
            </a:extLst>
          </p:cNvPr>
          <p:cNvPicPr>
            <a:picLocks noChangeAspect="1"/>
          </p:cNvPicPr>
          <p:nvPr/>
        </p:nvPicPr>
        <p:blipFill>
          <a:blip r:embed="rId3"/>
          <a:stretch>
            <a:fillRect/>
          </a:stretch>
        </p:blipFill>
        <p:spPr>
          <a:xfrm>
            <a:off x="2534689" y="4027129"/>
            <a:ext cx="5067300" cy="2428875"/>
          </a:xfrm>
          <a:prstGeom prst="rect">
            <a:avLst/>
          </a:prstGeom>
        </p:spPr>
      </p:pic>
    </p:spTree>
    <p:extLst>
      <p:ext uri="{BB962C8B-B14F-4D97-AF65-F5344CB8AC3E}">
        <p14:creationId xmlns:p14="http://schemas.microsoft.com/office/powerpoint/2010/main" val="280064746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de-DE" sz="2000" dirty="0" err="1"/>
              <a:t>Electron-Bombardment</a:t>
            </a:r>
            <a:r>
              <a:rPr lang="de-DE" sz="2000" dirty="0"/>
              <a:t> (</a:t>
            </a:r>
            <a:r>
              <a:rPr lang="de-DE" sz="2000" dirty="0" err="1"/>
              <a:t>Kauffman</a:t>
            </a:r>
            <a:r>
              <a:rPr lang="de-DE" sz="2000" dirty="0"/>
              <a:t> type):</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Cathode located at back of the discharge chamber provides electrons for discharge </a:t>
            </a:r>
            <a:r>
              <a:rPr lang="en-US" sz="1800" dirty="0" err="1"/>
              <a:t>ionisation</a:t>
            </a:r>
            <a:endParaRPr lang="en-US" sz="1800" dirty="0"/>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Xenon </a:t>
            </a:r>
            <a:r>
              <a:rPr lang="en-US" sz="1800" dirty="0" err="1"/>
              <a:t>ionised</a:t>
            </a:r>
            <a:r>
              <a:rPr lang="en-US" sz="1800" dirty="0"/>
              <a:t> by bombardment by the electrons from the cathode as they are accelerated towards discharge chamber anode</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Internal magnetic field forces electrons to follow spiral path, increasing </a:t>
            </a:r>
            <a:r>
              <a:rPr lang="en-US" sz="1800" dirty="0" err="1"/>
              <a:t>ionisation</a:t>
            </a:r>
            <a:r>
              <a:rPr lang="en-US" sz="1800" dirty="0"/>
              <a:t> efficiency</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Thruster shown here uses solenoids to generate the internal magnetic field; some thrusters use permanent magnets instead</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150</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77601287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de-DE" sz="2000" dirty="0" err="1"/>
              <a:t>Electron-Bombardment</a:t>
            </a:r>
            <a:r>
              <a:rPr lang="de-DE" sz="2000" dirty="0"/>
              <a:t> (</a:t>
            </a:r>
            <a:r>
              <a:rPr lang="de-DE" sz="2000" dirty="0" err="1"/>
              <a:t>Kauffman</a:t>
            </a:r>
            <a:r>
              <a:rPr lang="de-DE" sz="2000" dirty="0"/>
              <a:t> type):</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151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77026F8F-3EA2-4809-91BF-1DCBE99B7C8E}"/>
              </a:ext>
            </a:extLst>
          </p:cNvPr>
          <p:cNvPicPr>
            <a:picLocks noChangeAspect="1"/>
          </p:cNvPicPr>
          <p:nvPr/>
        </p:nvPicPr>
        <p:blipFill>
          <a:blip r:embed="rId2"/>
          <a:stretch>
            <a:fillRect/>
          </a:stretch>
        </p:blipFill>
        <p:spPr>
          <a:xfrm>
            <a:off x="5711874" y="538163"/>
            <a:ext cx="6000750" cy="5781675"/>
          </a:xfrm>
          <a:prstGeom prst="rect">
            <a:avLst/>
          </a:prstGeom>
        </p:spPr>
      </p:pic>
    </p:spTree>
    <p:extLst>
      <p:ext uri="{BB962C8B-B14F-4D97-AF65-F5344CB8AC3E}">
        <p14:creationId xmlns:p14="http://schemas.microsoft.com/office/powerpoint/2010/main" val="176563562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en-US" sz="2000" dirty="0"/>
              <a:t>Xenon ions accelerated by potential difference between screen and accelerator grids, producing thrust</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Neutralizer provides electrons to prevent spacecraft charging</a:t>
            </a:r>
          </a:p>
          <a:p>
            <a:pPr marL="630000" lvl="1" indent="-270000">
              <a:lnSpc>
                <a:spcPct val="100000"/>
              </a:lnSpc>
              <a:spcBef>
                <a:spcPts val="600"/>
              </a:spcBef>
              <a:buSzPct val="100000"/>
            </a:pPr>
            <a:r>
              <a:rPr lang="en-US" sz="2000" dirty="0"/>
              <a:t>Typically operate at beam voltages of 1 to 2 kV or higher, depending on the specific impulse required</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Acceleration grid is normally negatively biased (a few hundred volts); this prevents external electrons from being attracted into the discharge chamber</a:t>
            </a:r>
          </a:p>
          <a:p>
            <a:pPr marL="630000" lvl="1" indent="-270000">
              <a:lnSpc>
                <a:spcPct val="100000"/>
              </a:lnSpc>
              <a:spcBef>
                <a:spcPts val="600"/>
              </a:spcBef>
              <a:buSzPct val="100000"/>
            </a:pPr>
            <a:r>
              <a:rPr lang="de-DE" sz="2000" dirty="0" err="1"/>
              <a:t>Acceleration</a:t>
            </a:r>
            <a:r>
              <a:rPr lang="de-DE" sz="2000" dirty="0"/>
              <a:t> </a:t>
            </a:r>
            <a:r>
              <a:rPr lang="de-DE" sz="2000" dirty="0" err="1"/>
              <a:t>grid</a:t>
            </a:r>
            <a:r>
              <a:rPr lang="de-DE" sz="2000" dirty="0"/>
              <a:t> </a:t>
            </a:r>
            <a:r>
              <a:rPr lang="de-DE" sz="2000" dirty="0" err="1"/>
              <a:t>erodes</a:t>
            </a:r>
            <a:r>
              <a:rPr lang="de-DE" sz="2000" dirty="0"/>
              <a:t> due </a:t>
            </a:r>
            <a:r>
              <a:rPr lang="de-DE" sz="2000" dirty="0" err="1"/>
              <a:t>to</a:t>
            </a:r>
            <a:r>
              <a:rPr lang="de-DE" sz="2000" dirty="0"/>
              <a:t> </a:t>
            </a:r>
            <a:r>
              <a:rPr lang="de-DE" sz="2000" dirty="0" err="1"/>
              <a:t>ion</a:t>
            </a:r>
            <a:r>
              <a:rPr lang="de-DE" sz="2000" dirty="0"/>
              <a:t> </a:t>
            </a:r>
            <a:r>
              <a:rPr lang="de-DE" sz="2000" dirty="0" err="1"/>
              <a:t>impingement</a:t>
            </a:r>
            <a:endParaRPr lang="de-DE" sz="2000" dirty="0"/>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Ion optics design avoids direct impingement; erosion caused by charge exchange between fast ions and slow neutrals in vicinity of grids</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Grid life normally ~ &gt; 25000 hours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152</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51254122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en-US" sz="2000" dirty="0"/>
              <a:t>High throttling range (~ 2:1 to 5:1)</a:t>
            </a:r>
          </a:p>
          <a:p>
            <a:pPr marL="630000" lvl="1" indent="-270000">
              <a:lnSpc>
                <a:spcPct val="100000"/>
              </a:lnSpc>
              <a:spcBef>
                <a:spcPts val="600"/>
              </a:spcBef>
              <a:buSzPct val="100000"/>
            </a:pPr>
            <a:r>
              <a:rPr lang="en-US" sz="2000" dirty="0"/>
              <a:t>Operation of a single thruster over a range of beam voltages (i.e. variable </a:t>
            </a:r>
            <a:r>
              <a:rPr lang="en-US" sz="2000" dirty="0" err="1"/>
              <a:t>Isp</a:t>
            </a:r>
            <a:r>
              <a:rPr lang="en-US" sz="2000" dirty="0"/>
              <a:t>) is possible but difficult</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Grid ion optics are optimized for a given voltage (and hence </a:t>
            </a:r>
            <a:r>
              <a:rPr lang="en-US" sz="1800" dirty="0" err="1"/>
              <a:t>Isp</a:t>
            </a:r>
            <a:r>
              <a:rPr lang="en-US" sz="1800" dirty="0"/>
              <a:t>) </a:t>
            </a:r>
          </a:p>
          <a:p>
            <a:pPr marL="630000" lvl="1" indent="-270000">
              <a:lnSpc>
                <a:spcPct val="100000"/>
              </a:lnSpc>
              <a:spcBef>
                <a:spcPts val="600"/>
              </a:spcBef>
              <a:buSzPct val="100000"/>
            </a:pPr>
            <a:r>
              <a:rPr lang="en-US" sz="2000" dirty="0"/>
              <a:t>Ion thruster efficiencies ~ 35 % for small thrusters up to ~ 80 % for large thrusters</a:t>
            </a:r>
          </a:p>
          <a:p>
            <a:pPr marL="630000" lvl="1" indent="-270000">
              <a:lnSpc>
                <a:spcPct val="100000"/>
              </a:lnSpc>
              <a:spcBef>
                <a:spcPts val="600"/>
              </a:spcBef>
              <a:buSzPct val="100000"/>
            </a:pPr>
            <a:r>
              <a:rPr lang="en-US" sz="2000" dirty="0"/>
              <a:t>Low beam divergence (typically &lt; 15 ° half cone angle)</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153</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79535039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en-US" sz="2000" dirty="0"/>
              <a:t>Ions Acceleration Principle:</a:t>
            </a:r>
            <a:endParaRPr lang="de-DE" sz="2000" dirty="0"/>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Once the plasma (mix of ions and electrons) is created inside the ionization vessel, since it is a conductive medium, it is at the screen grid potential (several hundreds of volts)</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Then the ions are accelerated due to the difference of potential between the screen grid and the plasma at infinity (i.e. 0V)</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154</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83109704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Gridded Ion Thruster:</a:t>
            </a:r>
            <a:endParaRPr lang="en-US" sz="2000" dirty="0"/>
          </a:p>
          <a:p>
            <a:pPr marL="630000" lvl="1" indent="-270000">
              <a:lnSpc>
                <a:spcPct val="100000"/>
              </a:lnSpc>
              <a:spcBef>
                <a:spcPts val="600"/>
              </a:spcBef>
              <a:buSzPct val="100000"/>
            </a:pPr>
            <a:r>
              <a:rPr lang="en-US" sz="2000" dirty="0"/>
              <a:t>Ions Acceleration Principle:</a:t>
            </a:r>
            <a:endParaRPr lang="de-DE"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155</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7B252205-E388-4D34-A739-60595E81F2C3}"/>
              </a:ext>
            </a:extLst>
          </p:cNvPr>
          <p:cNvPicPr>
            <a:picLocks noChangeAspect="1"/>
          </p:cNvPicPr>
          <p:nvPr/>
        </p:nvPicPr>
        <p:blipFill>
          <a:blip r:embed="rId2"/>
          <a:stretch>
            <a:fillRect/>
          </a:stretch>
        </p:blipFill>
        <p:spPr>
          <a:xfrm>
            <a:off x="3115087" y="657225"/>
            <a:ext cx="6981825" cy="5543550"/>
          </a:xfrm>
          <a:prstGeom prst="rect">
            <a:avLst/>
          </a:prstGeom>
        </p:spPr>
      </p:pic>
    </p:spTree>
    <p:extLst>
      <p:ext uri="{BB962C8B-B14F-4D97-AF65-F5344CB8AC3E}">
        <p14:creationId xmlns:p14="http://schemas.microsoft.com/office/powerpoint/2010/main" val="368234155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a:p>
            <a:pPr lvl="1">
              <a:lnSpc>
                <a:spcPct val="110000"/>
              </a:lnSpc>
            </a:pPr>
            <a:r>
              <a:rPr lang="en-US" sz="2000" dirty="0"/>
              <a:t>B</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(9/70)?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156</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9" name="Grafik 8">
            <a:extLst>
              <a:ext uri="{FF2B5EF4-FFF2-40B4-BE49-F238E27FC236}">
                <a16:creationId xmlns:a16="http://schemas.microsoft.com/office/drawing/2014/main" id="{000D9598-51A4-4CE5-AFE5-FADB157BC805}"/>
              </a:ext>
            </a:extLst>
          </p:cNvPr>
          <p:cNvPicPr>
            <a:picLocks noChangeAspect="1"/>
          </p:cNvPicPr>
          <p:nvPr/>
        </p:nvPicPr>
        <p:blipFill>
          <a:blip r:embed="rId2"/>
          <a:stretch>
            <a:fillRect/>
          </a:stretch>
        </p:blipFill>
        <p:spPr>
          <a:xfrm>
            <a:off x="1805178" y="1251204"/>
            <a:ext cx="8581644" cy="5606796"/>
          </a:xfrm>
          <a:prstGeom prst="rect">
            <a:avLst/>
          </a:prstGeom>
          <a:solidFill>
            <a:schemeClr val="bg1"/>
          </a:solidFill>
        </p:spPr>
      </p:pic>
    </p:spTree>
    <p:extLst>
      <p:ext uri="{BB962C8B-B14F-4D97-AF65-F5344CB8AC3E}">
        <p14:creationId xmlns:p14="http://schemas.microsoft.com/office/powerpoint/2010/main" val="117791149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a:p>
            <a:pPr lvl="1">
              <a:lnSpc>
                <a:spcPct val="110000"/>
              </a:lnSpc>
            </a:pPr>
            <a:r>
              <a:rPr lang="en-US" sz="2000" dirty="0"/>
              <a:t>B</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(10/70)?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157</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7" name="Picture 4" descr="rit-scetch">
            <a:extLst>
              <a:ext uri="{FF2B5EF4-FFF2-40B4-BE49-F238E27FC236}">
                <a16:creationId xmlns:a16="http://schemas.microsoft.com/office/drawing/2014/main" id="{84650577-78B8-4F9E-980C-D4A1DCC305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672340" y="1557917"/>
            <a:ext cx="5628370" cy="375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5">
            <a:extLst>
              <a:ext uri="{FF2B5EF4-FFF2-40B4-BE49-F238E27FC236}">
                <a16:creationId xmlns:a16="http://schemas.microsoft.com/office/drawing/2014/main" id="{7290AFFC-3E1C-4CBF-B588-058794AFF405}"/>
              </a:ext>
            </a:extLst>
          </p:cNvPr>
          <p:cNvGrpSpPr>
            <a:grpSpLocks/>
          </p:cNvGrpSpPr>
          <p:nvPr/>
        </p:nvGrpSpPr>
        <p:grpSpPr bwMode="auto">
          <a:xfrm>
            <a:off x="1672340" y="3383645"/>
            <a:ext cx="2054665" cy="2599040"/>
            <a:chOff x="249" y="2160"/>
            <a:chExt cx="1043" cy="1485"/>
          </a:xfrm>
        </p:grpSpPr>
        <p:sp>
          <p:nvSpPr>
            <p:cNvPr id="9" name="Text Box 6">
              <a:extLst>
                <a:ext uri="{FF2B5EF4-FFF2-40B4-BE49-F238E27FC236}">
                  <a16:creationId xmlns:a16="http://schemas.microsoft.com/office/drawing/2014/main" id="{EC721E13-5EAD-46DB-B860-C5574C8E71EE}"/>
                </a:ext>
              </a:extLst>
            </p:cNvPr>
            <p:cNvSpPr txBox="1">
              <a:spLocks noChangeArrowheads="1"/>
            </p:cNvSpPr>
            <p:nvPr/>
          </p:nvSpPr>
          <p:spPr bwMode="auto">
            <a:xfrm>
              <a:off x="249" y="3385"/>
              <a:ext cx="953" cy="260"/>
            </a:xfrm>
            <a:prstGeom prst="rect">
              <a:avLst/>
            </a:prstGeom>
            <a:noFill/>
            <a:ln w="50800" algn="ctr">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5000"/>
                </a:lnSpc>
                <a:defRPr sz="1500">
                  <a:solidFill>
                    <a:schemeClr val="tx1"/>
                  </a:solidFill>
                  <a:latin typeface="Arial" charset="0"/>
                </a:defRPr>
              </a:lvl1pPr>
              <a:lvl2pPr marL="742950" indent="-285750" eaLnBrk="0" hangingPunct="0">
                <a:lnSpc>
                  <a:spcPct val="115000"/>
                </a:lnSpc>
                <a:buChar char="•"/>
                <a:defRPr sz="1500">
                  <a:solidFill>
                    <a:schemeClr val="tx1"/>
                  </a:solidFill>
                  <a:latin typeface="Arial" charset="0"/>
                </a:defRPr>
              </a:lvl2pPr>
              <a:lvl3pPr marL="1143000" indent="-228600" eaLnBrk="0" hangingPunct="0">
                <a:lnSpc>
                  <a:spcPct val="115000"/>
                </a:lnSpc>
                <a:buFont typeface="Arial" charset="0"/>
                <a:buChar char="–"/>
                <a:defRPr sz="1500">
                  <a:solidFill>
                    <a:schemeClr val="tx1"/>
                  </a:solidFill>
                  <a:latin typeface="Arial" charset="0"/>
                </a:defRPr>
              </a:lvl3pPr>
              <a:lvl4pPr marL="1600200" indent="-228600" eaLnBrk="0" hangingPunct="0">
                <a:lnSpc>
                  <a:spcPct val="115000"/>
                </a:lnSpc>
                <a:buFont typeface="Arial" charset="0"/>
                <a:buChar char="–"/>
                <a:defRPr sz="1500">
                  <a:solidFill>
                    <a:schemeClr val="tx1"/>
                  </a:solidFill>
                  <a:latin typeface="Arial" charset="0"/>
                </a:defRPr>
              </a:lvl4pPr>
              <a:lvl5pPr marL="2057400" indent="-228600" eaLnBrk="0" hangingPunct="0">
                <a:lnSpc>
                  <a:spcPct val="115000"/>
                </a:lnSpc>
                <a:buFont typeface="Arial" charset="0"/>
                <a:buChar char="–"/>
                <a:defRPr sz="1500">
                  <a:solidFill>
                    <a:schemeClr val="tx1"/>
                  </a:solidFill>
                  <a:latin typeface="Arial" charset="0"/>
                </a:defRPr>
              </a:lvl5pPr>
              <a:lvl6pPr marL="2514600" indent="-228600" eaLnBrk="0" fontAlgn="base" hangingPunct="0">
                <a:lnSpc>
                  <a:spcPct val="115000"/>
                </a:lnSpc>
                <a:spcBef>
                  <a:spcPct val="0"/>
                </a:spcBef>
                <a:spcAft>
                  <a:spcPct val="0"/>
                </a:spcAft>
                <a:buFont typeface="Arial" charset="0"/>
                <a:buChar char="–"/>
                <a:defRPr sz="1500">
                  <a:solidFill>
                    <a:schemeClr val="tx1"/>
                  </a:solidFill>
                  <a:latin typeface="Arial" charset="0"/>
                </a:defRPr>
              </a:lvl6pPr>
              <a:lvl7pPr marL="2971800" indent="-228600" eaLnBrk="0" fontAlgn="base" hangingPunct="0">
                <a:lnSpc>
                  <a:spcPct val="115000"/>
                </a:lnSpc>
                <a:spcBef>
                  <a:spcPct val="0"/>
                </a:spcBef>
                <a:spcAft>
                  <a:spcPct val="0"/>
                </a:spcAft>
                <a:buFont typeface="Arial" charset="0"/>
                <a:buChar char="–"/>
                <a:defRPr sz="1500">
                  <a:solidFill>
                    <a:schemeClr val="tx1"/>
                  </a:solidFill>
                  <a:latin typeface="Arial" charset="0"/>
                </a:defRPr>
              </a:lvl7pPr>
              <a:lvl8pPr marL="3429000" indent="-228600" eaLnBrk="0" fontAlgn="base" hangingPunct="0">
                <a:lnSpc>
                  <a:spcPct val="115000"/>
                </a:lnSpc>
                <a:spcBef>
                  <a:spcPct val="0"/>
                </a:spcBef>
                <a:spcAft>
                  <a:spcPct val="0"/>
                </a:spcAft>
                <a:buFont typeface="Arial" charset="0"/>
                <a:buChar char="–"/>
                <a:defRPr sz="1500">
                  <a:solidFill>
                    <a:schemeClr val="tx1"/>
                  </a:solidFill>
                  <a:latin typeface="Arial" charset="0"/>
                </a:defRPr>
              </a:lvl8pPr>
              <a:lvl9pPr marL="3886200" indent="-228600" eaLnBrk="0" fontAlgn="base" hangingPunct="0">
                <a:lnSpc>
                  <a:spcPct val="115000"/>
                </a:lnSpc>
                <a:spcBef>
                  <a:spcPct val="0"/>
                </a:spcBef>
                <a:spcAft>
                  <a:spcPct val="0"/>
                </a:spcAft>
                <a:buFont typeface="Arial" charset="0"/>
                <a:buChar char="–"/>
                <a:defRPr sz="1500">
                  <a:solidFill>
                    <a:schemeClr val="tx1"/>
                  </a:solidFill>
                  <a:latin typeface="Arial" charset="0"/>
                </a:defRPr>
              </a:lvl9pPr>
            </a:lstStyle>
            <a:p>
              <a:pPr algn="ctr">
                <a:lnSpc>
                  <a:spcPct val="100000"/>
                </a:lnSpc>
                <a:spcBef>
                  <a:spcPct val="50000"/>
                </a:spcBef>
              </a:pPr>
              <a:r>
                <a:rPr lang="en-US" altLang="de-DE" sz="2358">
                  <a:solidFill>
                    <a:srgbClr val="3A94D5"/>
                  </a:solidFill>
                </a:rPr>
                <a:t>Ionisation</a:t>
              </a:r>
            </a:p>
          </p:txBody>
        </p:sp>
        <p:sp>
          <p:nvSpPr>
            <p:cNvPr id="10" name="Line 7">
              <a:extLst>
                <a:ext uri="{FF2B5EF4-FFF2-40B4-BE49-F238E27FC236}">
                  <a16:creationId xmlns:a16="http://schemas.microsoft.com/office/drawing/2014/main" id="{9AFACA80-7B2B-49E6-9CE2-C6223B2AEBCB}"/>
                </a:ext>
              </a:extLst>
            </p:cNvPr>
            <p:cNvSpPr>
              <a:spLocks noChangeShapeType="1"/>
            </p:cNvSpPr>
            <p:nvPr/>
          </p:nvSpPr>
          <p:spPr bwMode="auto">
            <a:xfrm flipV="1">
              <a:off x="657" y="2160"/>
              <a:ext cx="635" cy="1225"/>
            </a:xfrm>
            <a:prstGeom prst="line">
              <a:avLst/>
            </a:prstGeom>
            <a:noFill/>
            <a:ln w="5715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270"/>
            </a:p>
          </p:txBody>
        </p:sp>
      </p:grpSp>
      <p:grpSp>
        <p:nvGrpSpPr>
          <p:cNvPr id="11" name="Group 8">
            <a:extLst>
              <a:ext uri="{FF2B5EF4-FFF2-40B4-BE49-F238E27FC236}">
                <a16:creationId xmlns:a16="http://schemas.microsoft.com/office/drawing/2014/main" id="{A2D4C87C-DDB4-4367-92EC-DF87C4C7A177}"/>
              </a:ext>
            </a:extLst>
          </p:cNvPr>
          <p:cNvGrpSpPr>
            <a:grpSpLocks/>
          </p:cNvGrpSpPr>
          <p:nvPr/>
        </p:nvGrpSpPr>
        <p:grpSpPr bwMode="auto">
          <a:xfrm>
            <a:off x="3727005" y="3543470"/>
            <a:ext cx="3125911" cy="2439214"/>
            <a:chOff x="1292" y="2251"/>
            <a:chExt cx="1587" cy="1394"/>
          </a:xfrm>
        </p:grpSpPr>
        <p:sp>
          <p:nvSpPr>
            <p:cNvPr id="12" name="Text Box 9">
              <a:extLst>
                <a:ext uri="{FF2B5EF4-FFF2-40B4-BE49-F238E27FC236}">
                  <a16:creationId xmlns:a16="http://schemas.microsoft.com/office/drawing/2014/main" id="{B0E86CED-FB31-40FE-AA76-CAFE421DE89E}"/>
                </a:ext>
              </a:extLst>
            </p:cNvPr>
            <p:cNvSpPr txBox="1">
              <a:spLocks noChangeArrowheads="1"/>
            </p:cNvSpPr>
            <p:nvPr/>
          </p:nvSpPr>
          <p:spPr bwMode="auto">
            <a:xfrm>
              <a:off x="1292" y="3385"/>
              <a:ext cx="1587" cy="260"/>
            </a:xfrm>
            <a:prstGeom prst="rect">
              <a:avLst/>
            </a:prstGeom>
            <a:noFill/>
            <a:ln w="508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115000"/>
                </a:lnSpc>
                <a:defRPr sz="1500">
                  <a:solidFill>
                    <a:schemeClr val="tx1"/>
                  </a:solidFill>
                  <a:latin typeface="Arial" charset="0"/>
                </a:defRPr>
              </a:lvl1pPr>
              <a:lvl2pPr marL="742950" indent="-285750" eaLnBrk="0" hangingPunct="0">
                <a:lnSpc>
                  <a:spcPct val="115000"/>
                </a:lnSpc>
                <a:buChar char="•"/>
                <a:defRPr sz="1500">
                  <a:solidFill>
                    <a:schemeClr val="tx1"/>
                  </a:solidFill>
                  <a:latin typeface="Arial" charset="0"/>
                </a:defRPr>
              </a:lvl2pPr>
              <a:lvl3pPr marL="1143000" indent="-228600" eaLnBrk="0" hangingPunct="0">
                <a:lnSpc>
                  <a:spcPct val="115000"/>
                </a:lnSpc>
                <a:buFont typeface="Arial" charset="0"/>
                <a:buChar char="–"/>
                <a:defRPr sz="1500">
                  <a:solidFill>
                    <a:schemeClr val="tx1"/>
                  </a:solidFill>
                  <a:latin typeface="Arial" charset="0"/>
                </a:defRPr>
              </a:lvl3pPr>
              <a:lvl4pPr marL="1600200" indent="-228600" eaLnBrk="0" hangingPunct="0">
                <a:lnSpc>
                  <a:spcPct val="115000"/>
                </a:lnSpc>
                <a:buFont typeface="Arial" charset="0"/>
                <a:buChar char="–"/>
                <a:defRPr sz="1500">
                  <a:solidFill>
                    <a:schemeClr val="tx1"/>
                  </a:solidFill>
                  <a:latin typeface="Arial" charset="0"/>
                </a:defRPr>
              </a:lvl4pPr>
              <a:lvl5pPr marL="2057400" indent="-228600" eaLnBrk="0" hangingPunct="0">
                <a:lnSpc>
                  <a:spcPct val="115000"/>
                </a:lnSpc>
                <a:buFont typeface="Arial" charset="0"/>
                <a:buChar char="–"/>
                <a:defRPr sz="1500">
                  <a:solidFill>
                    <a:schemeClr val="tx1"/>
                  </a:solidFill>
                  <a:latin typeface="Arial" charset="0"/>
                </a:defRPr>
              </a:lvl5pPr>
              <a:lvl6pPr marL="2514600" indent="-228600" eaLnBrk="0" fontAlgn="base" hangingPunct="0">
                <a:lnSpc>
                  <a:spcPct val="115000"/>
                </a:lnSpc>
                <a:spcBef>
                  <a:spcPct val="0"/>
                </a:spcBef>
                <a:spcAft>
                  <a:spcPct val="0"/>
                </a:spcAft>
                <a:buFont typeface="Arial" charset="0"/>
                <a:buChar char="–"/>
                <a:defRPr sz="1500">
                  <a:solidFill>
                    <a:schemeClr val="tx1"/>
                  </a:solidFill>
                  <a:latin typeface="Arial" charset="0"/>
                </a:defRPr>
              </a:lvl6pPr>
              <a:lvl7pPr marL="2971800" indent="-228600" eaLnBrk="0" fontAlgn="base" hangingPunct="0">
                <a:lnSpc>
                  <a:spcPct val="115000"/>
                </a:lnSpc>
                <a:spcBef>
                  <a:spcPct val="0"/>
                </a:spcBef>
                <a:spcAft>
                  <a:spcPct val="0"/>
                </a:spcAft>
                <a:buFont typeface="Arial" charset="0"/>
                <a:buChar char="–"/>
                <a:defRPr sz="1500">
                  <a:solidFill>
                    <a:schemeClr val="tx1"/>
                  </a:solidFill>
                  <a:latin typeface="Arial" charset="0"/>
                </a:defRPr>
              </a:lvl7pPr>
              <a:lvl8pPr marL="3429000" indent="-228600" eaLnBrk="0" fontAlgn="base" hangingPunct="0">
                <a:lnSpc>
                  <a:spcPct val="115000"/>
                </a:lnSpc>
                <a:spcBef>
                  <a:spcPct val="0"/>
                </a:spcBef>
                <a:spcAft>
                  <a:spcPct val="0"/>
                </a:spcAft>
                <a:buFont typeface="Arial" charset="0"/>
                <a:buChar char="–"/>
                <a:defRPr sz="1500">
                  <a:solidFill>
                    <a:schemeClr val="tx1"/>
                  </a:solidFill>
                  <a:latin typeface="Arial" charset="0"/>
                </a:defRPr>
              </a:lvl8pPr>
              <a:lvl9pPr marL="3886200" indent="-228600" eaLnBrk="0" fontAlgn="base" hangingPunct="0">
                <a:lnSpc>
                  <a:spcPct val="115000"/>
                </a:lnSpc>
                <a:spcBef>
                  <a:spcPct val="0"/>
                </a:spcBef>
                <a:spcAft>
                  <a:spcPct val="0"/>
                </a:spcAft>
                <a:buFont typeface="Arial" charset="0"/>
                <a:buChar char="–"/>
                <a:defRPr sz="1500">
                  <a:solidFill>
                    <a:schemeClr val="tx1"/>
                  </a:solidFill>
                  <a:latin typeface="Arial" charset="0"/>
                </a:defRPr>
              </a:lvl9pPr>
            </a:lstStyle>
            <a:p>
              <a:pPr algn="ctr">
                <a:lnSpc>
                  <a:spcPct val="100000"/>
                </a:lnSpc>
                <a:spcBef>
                  <a:spcPct val="50000"/>
                </a:spcBef>
              </a:pPr>
              <a:r>
                <a:rPr lang="en-US" altLang="de-DE" sz="2358"/>
                <a:t>Acceleration</a:t>
              </a:r>
            </a:p>
          </p:txBody>
        </p:sp>
        <p:sp>
          <p:nvSpPr>
            <p:cNvPr id="13" name="Line 10">
              <a:extLst>
                <a:ext uri="{FF2B5EF4-FFF2-40B4-BE49-F238E27FC236}">
                  <a16:creationId xmlns:a16="http://schemas.microsoft.com/office/drawing/2014/main" id="{380A4A5E-76C0-475B-940A-FDC04FEF85CE}"/>
                </a:ext>
              </a:extLst>
            </p:cNvPr>
            <p:cNvSpPr>
              <a:spLocks noChangeShapeType="1"/>
            </p:cNvSpPr>
            <p:nvPr/>
          </p:nvSpPr>
          <p:spPr bwMode="auto">
            <a:xfrm flipH="1" flipV="1">
              <a:off x="1565" y="2251"/>
              <a:ext cx="453" cy="1134"/>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270"/>
            </a:p>
          </p:txBody>
        </p:sp>
      </p:grpSp>
      <p:sp>
        <p:nvSpPr>
          <p:cNvPr id="14" name="Textfeld 13">
            <a:extLst>
              <a:ext uri="{FF2B5EF4-FFF2-40B4-BE49-F238E27FC236}">
                <a16:creationId xmlns:a16="http://schemas.microsoft.com/office/drawing/2014/main" id="{0D0E2B29-4CB4-4BA3-99EE-1066BB72AABC}"/>
              </a:ext>
            </a:extLst>
          </p:cNvPr>
          <p:cNvSpPr txBox="1"/>
          <p:nvPr/>
        </p:nvSpPr>
        <p:spPr>
          <a:xfrm>
            <a:off x="7592770" y="2579570"/>
            <a:ext cx="2883596" cy="2604944"/>
          </a:xfrm>
          <a:prstGeom prst="rect">
            <a:avLst/>
          </a:prstGeom>
          <a:noFill/>
        </p:spPr>
        <p:txBody>
          <a:bodyPr wrap="square" rtlCol="0">
            <a:spAutoFit/>
          </a:bodyPr>
          <a:lstStyle/>
          <a:p>
            <a:pPr marL="311010" indent="-311010">
              <a:buClr>
                <a:srgbClr val="FF0000"/>
              </a:buClr>
              <a:buFont typeface="Wingdings" panose="05000000000000000000" pitchFamily="2" charset="2"/>
              <a:buChar char="§"/>
            </a:pPr>
            <a:r>
              <a:rPr lang="en-US" sz="1814" dirty="0"/>
              <a:t>Highest exhaust velocities</a:t>
            </a:r>
          </a:p>
          <a:p>
            <a:pPr marL="311010" indent="-311010">
              <a:buClr>
                <a:srgbClr val="FF0000"/>
              </a:buClr>
              <a:buFont typeface="Wingdings" panose="05000000000000000000" pitchFamily="2" charset="2"/>
              <a:buChar char="§"/>
            </a:pPr>
            <a:endParaRPr lang="en-US" sz="1814" dirty="0"/>
          </a:p>
          <a:p>
            <a:pPr marL="311010" indent="-311010">
              <a:buClr>
                <a:srgbClr val="FF0000"/>
              </a:buClr>
              <a:buFont typeface="Wingdings" panose="05000000000000000000" pitchFamily="2" charset="2"/>
              <a:buChar char="§"/>
            </a:pPr>
            <a:r>
              <a:rPr lang="en-US" sz="1814" dirty="0"/>
              <a:t>Highest electric efficiency</a:t>
            </a:r>
            <a:br>
              <a:rPr lang="en-US" sz="1814" dirty="0"/>
            </a:br>
            <a:endParaRPr lang="en-US" sz="1814" dirty="0"/>
          </a:p>
          <a:p>
            <a:pPr marL="311010" indent="-311010">
              <a:buClr>
                <a:srgbClr val="FF0000"/>
              </a:buClr>
              <a:buFont typeface="Wingdings" panose="05000000000000000000" pitchFamily="2" charset="2"/>
              <a:buChar char="§"/>
            </a:pPr>
            <a:r>
              <a:rPr lang="en-US" sz="1814" dirty="0"/>
              <a:t>Highly scalable</a:t>
            </a:r>
          </a:p>
          <a:p>
            <a:pPr marL="311010" indent="-311010">
              <a:buClr>
                <a:srgbClr val="FF0000"/>
              </a:buClr>
              <a:buFont typeface="Wingdings" panose="05000000000000000000" pitchFamily="2" charset="2"/>
              <a:buChar char="§"/>
            </a:pPr>
            <a:endParaRPr lang="en-US" sz="1814" dirty="0"/>
          </a:p>
          <a:p>
            <a:pPr marL="311010" indent="-311010">
              <a:buClr>
                <a:srgbClr val="FF0000"/>
              </a:buClr>
              <a:buFont typeface="Wingdings" panose="05000000000000000000" pitchFamily="2" charset="2"/>
              <a:buChar char="§"/>
            </a:pPr>
            <a:r>
              <a:rPr lang="en-US" sz="1814" dirty="0"/>
              <a:t>Perfect thrust control</a:t>
            </a:r>
          </a:p>
        </p:txBody>
      </p:sp>
    </p:spTree>
    <p:extLst>
      <p:ext uri="{BB962C8B-B14F-4D97-AF65-F5344CB8AC3E}">
        <p14:creationId xmlns:p14="http://schemas.microsoft.com/office/powerpoint/2010/main" val="49039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a:p>
            <a:pPr lvl="1">
              <a:lnSpc>
                <a:spcPct val="110000"/>
              </a:lnSpc>
            </a:pPr>
            <a:r>
              <a:rPr lang="en-US" sz="2000" dirty="0"/>
              <a:t>B</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(8/x)?</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158</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7" name="Grafik 6">
            <a:extLst>
              <a:ext uri="{FF2B5EF4-FFF2-40B4-BE49-F238E27FC236}">
                <a16:creationId xmlns:a16="http://schemas.microsoft.com/office/drawing/2014/main" id="{616460BC-C98C-4132-9679-0860764996FA}"/>
              </a:ext>
            </a:extLst>
          </p:cNvPr>
          <p:cNvPicPr>
            <a:picLocks noChangeAspect="1"/>
          </p:cNvPicPr>
          <p:nvPr/>
        </p:nvPicPr>
        <p:blipFill>
          <a:blip r:embed="rId2"/>
          <a:stretch>
            <a:fillRect/>
          </a:stretch>
        </p:blipFill>
        <p:spPr>
          <a:xfrm>
            <a:off x="1532382" y="629412"/>
            <a:ext cx="9127236" cy="5599176"/>
          </a:xfrm>
          <a:prstGeom prst="rect">
            <a:avLst/>
          </a:prstGeom>
          <a:solidFill>
            <a:schemeClr val="bg1"/>
          </a:solidFill>
        </p:spPr>
      </p:pic>
    </p:spTree>
    <p:extLst>
      <p:ext uri="{BB962C8B-B14F-4D97-AF65-F5344CB8AC3E}">
        <p14:creationId xmlns:p14="http://schemas.microsoft.com/office/powerpoint/2010/main" val="308729968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a:p>
            <a:pPr lvl="1">
              <a:lnSpc>
                <a:spcPct val="110000"/>
              </a:lnSpc>
            </a:pPr>
            <a:r>
              <a:rPr lang="en-US" sz="2000" dirty="0"/>
              <a:t>B</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(13/70)?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159</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7" name="Grafik 6">
            <a:extLst>
              <a:ext uri="{FF2B5EF4-FFF2-40B4-BE49-F238E27FC236}">
                <a16:creationId xmlns:a16="http://schemas.microsoft.com/office/drawing/2014/main" id="{3467B629-17E1-4788-B1CA-A4658DFA00CE}"/>
              </a:ext>
            </a:extLst>
          </p:cNvPr>
          <p:cNvPicPr>
            <a:picLocks noChangeAspect="1"/>
          </p:cNvPicPr>
          <p:nvPr/>
        </p:nvPicPr>
        <p:blipFill>
          <a:blip r:embed="rId2"/>
          <a:stretch>
            <a:fillRect/>
          </a:stretch>
        </p:blipFill>
        <p:spPr>
          <a:xfrm>
            <a:off x="2009511" y="2366362"/>
            <a:ext cx="8426196" cy="5079492"/>
          </a:xfrm>
          <a:prstGeom prst="rect">
            <a:avLst/>
          </a:prstGeom>
        </p:spPr>
      </p:pic>
    </p:spTree>
    <p:extLst>
      <p:ext uri="{BB962C8B-B14F-4D97-AF65-F5344CB8AC3E}">
        <p14:creationId xmlns:p14="http://schemas.microsoft.com/office/powerpoint/2010/main" val="1446323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a:t>
            </a:r>
            <a:endParaRPr lang="en-US" dirty="0"/>
          </a:p>
          <a:p>
            <a:pPr marL="360000" indent="-270000">
              <a:lnSpc>
                <a:spcPct val="100000"/>
              </a:lnSpc>
              <a:spcBef>
                <a:spcPts val="600"/>
              </a:spcBef>
              <a:buSzPct val="100000"/>
            </a:pPr>
            <a:r>
              <a:rPr lang="en-US" sz="2200" dirty="0"/>
              <a:t>Valve Types</a:t>
            </a:r>
          </a:p>
          <a:p>
            <a:pPr marL="630000" lvl="1" indent="-270000">
              <a:lnSpc>
                <a:spcPct val="100000"/>
              </a:lnSpc>
              <a:spcBef>
                <a:spcPts val="600"/>
              </a:spcBef>
              <a:buSzPct val="100000"/>
            </a:pPr>
            <a:r>
              <a:rPr lang="en-US" sz="2000" dirty="0"/>
              <a:t>SMA Valves (Shape Memory Alloy): Low shock but duration for temperature increase</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16</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object 10">
            <a:extLst>
              <a:ext uri="{FF2B5EF4-FFF2-40B4-BE49-F238E27FC236}">
                <a16:creationId xmlns:a16="http://schemas.microsoft.com/office/drawing/2014/main" id="{27F6ABC8-040F-4920-BD07-D7CE7B11D11A}"/>
              </a:ext>
            </a:extLst>
          </p:cNvPr>
          <p:cNvPicPr/>
          <p:nvPr/>
        </p:nvPicPr>
        <p:blipFill>
          <a:blip r:embed="rId2" cstate="print"/>
          <a:stretch>
            <a:fillRect/>
          </a:stretch>
        </p:blipFill>
        <p:spPr>
          <a:xfrm>
            <a:off x="4230018" y="4072010"/>
            <a:ext cx="2982826" cy="2609591"/>
          </a:xfrm>
          <a:prstGeom prst="rect">
            <a:avLst/>
          </a:prstGeom>
          <a:solidFill>
            <a:schemeClr val="bg1"/>
          </a:solidFill>
        </p:spPr>
      </p:pic>
    </p:spTree>
    <p:extLst>
      <p:ext uri="{BB962C8B-B14F-4D97-AF65-F5344CB8AC3E}">
        <p14:creationId xmlns:p14="http://schemas.microsoft.com/office/powerpoint/2010/main" val="341463743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a:p>
            <a:pPr lvl="1">
              <a:lnSpc>
                <a:spcPct val="110000"/>
              </a:lnSpc>
            </a:pPr>
            <a:r>
              <a:rPr lang="en-US" sz="2000" spc="-35" dirty="0"/>
              <a:t>Working fluid</a:t>
            </a:r>
            <a:r>
              <a:rPr lang="en-US" sz="2000" spc="85" dirty="0"/>
              <a:t> </a:t>
            </a:r>
            <a:r>
              <a:rPr lang="en-US" sz="2000" spc="35" dirty="0"/>
              <a:t>generation:</a:t>
            </a:r>
            <a:r>
              <a:rPr lang="en-US" sz="2000" spc="125" dirty="0"/>
              <a:t> </a:t>
            </a:r>
          </a:p>
          <a:p>
            <a:pPr lvl="2">
              <a:lnSpc>
                <a:spcPct val="110000"/>
              </a:lnSpc>
            </a:pPr>
            <a:r>
              <a:rPr lang="en-US" sz="1800" spc="20" dirty="0">
                <a:solidFill>
                  <a:schemeClr val="tx1"/>
                </a:solidFill>
              </a:rPr>
              <a:t>DC-discharge</a:t>
            </a:r>
          </a:p>
          <a:p>
            <a:pPr lvl="2">
              <a:lnSpc>
                <a:spcPct val="110000"/>
              </a:lnSpc>
            </a:pPr>
            <a:r>
              <a:rPr lang="en-US" sz="1800" dirty="0">
                <a:solidFill>
                  <a:schemeClr val="tx1"/>
                </a:solidFill>
              </a:rPr>
              <a:t>Radio Frequency</a:t>
            </a:r>
          </a:p>
          <a:p>
            <a:pPr lvl="2">
              <a:lnSpc>
                <a:spcPct val="110000"/>
              </a:lnSpc>
            </a:pPr>
            <a:r>
              <a:rPr lang="en-US" sz="1800" spc="25" dirty="0">
                <a:solidFill>
                  <a:schemeClr val="tx1"/>
                </a:solidFill>
              </a:rPr>
              <a:t>Microwave</a:t>
            </a:r>
            <a:endParaRPr lang="en-US" sz="1800" dirty="0">
              <a:solidFill>
                <a:schemeClr val="tx1"/>
              </a:solidFill>
            </a:endParaRP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(14/70)?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160</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9" name="Grafik 8">
            <a:extLst>
              <a:ext uri="{FF2B5EF4-FFF2-40B4-BE49-F238E27FC236}">
                <a16:creationId xmlns:a16="http://schemas.microsoft.com/office/drawing/2014/main" id="{565B03A8-FD87-5FF2-B426-52BF01182BC9}"/>
              </a:ext>
            </a:extLst>
          </p:cNvPr>
          <p:cNvPicPr>
            <a:picLocks noChangeAspect="1"/>
          </p:cNvPicPr>
          <p:nvPr/>
        </p:nvPicPr>
        <p:blipFill>
          <a:blip r:embed="rId2"/>
          <a:stretch>
            <a:fillRect/>
          </a:stretch>
        </p:blipFill>
        <p:spPr>
          <a:xfrm>
            <a:off x="5379837" y="2883280"/>
            <a:ext cx="5475732" cy="3468624"/>
          </a:xfrm>
          <a:prstGeom prst="rect">
            <a:avLst/>
          </a:prstGeom>
        </p:spPr>
      </p:pic>
      <p:pic>
        <p:nvPicPr>
          <p:cNvPr id="8" name="Grafik 45072">
            <a:extLst>
              <a:ext uri="{FF2B5EF4-FFF2-40B4-BE49-F238E27FC236}">
                <a16:creationId xmlns:a16="http://schemas.microsoft.com/office/drawing/2014/main" id="{6C7F61FF-F405-5AE3-24A0-8B40050D657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79780" y="4300135"/>
            <a:ext cx="3697605" cy="1778000"/>
          </a:xfrm>
          <a:prstGeom prst="rect">
            <a:avLst/>
          </a:prstGeom>
          <a:noFill/>
          <a:ln>
            <a:noFill/>
          </a:ln>
        </p:spPr>
      </p:pic>
    </p:spTree>
    <p:extLst>
      <p:ext uri="{BB962C8B-B14F-4D97-AF65-F5344CB8AC3E}">
        <p14:creationId xmlns:p14="http://schemas.microsoft.com/office/powerpoint/2010/main" val="314880530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(15/70)?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161</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7" name="Grafik 6">
            <a:extLst>
              <a:ext uri="{FF2B5EF4-FFF2-40B4-BE49-F238E27FC236}">
                <a16:creationId xmlns:a16="http://schemas.microsoft.com/office/drawing/2014/main" id="{9B269ED6-B4F3-A82C-9B6F-7363801F677D}"/>
              </a:ext>
            </a:extLst>
          </p:cNvPr>
          <p:cNvPicPr>
            <a:picLocks noChangeAspect="1"/>
          </p:cNvPicPr>
          <p:nvPr/>
        </p:nvPicPr>
        <p:blipFill>
          <a:blip r:embed="rId2"/>
          <a:stretch>
            <a:fillRect/>
          </a:stretch>
        </p:blipFill>
        <p:spPr>
          <a:xfrm>
            <a:off x="1823239" y="1347952"/>
            <a:ext cx="9099804" cy="5398008"/>
          </a:xfrm>
          <a:prstGeom prst="rect">
            <a:avLst/>
          </a:prstGeom>
          <a:solidFill>
            <a:schemeClr val="bg1"/>
          </a:solidFill>
        </p:spPr>
      </p:pic>
    </p:spTree>
    <p:extLst>
      <p:ext uri="{BB962C8B-B14F-4D97-AF65-F5344CB8AC3E}">
        <p14:creationId xmlns:p14="http://schemas.microsoft.com/office/powerpoint/2010/main" val="98207812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(12/x)?</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162</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8" name="Grafik 7">
            <a:extLst>
              <a:ext uri="{FF2B5EF4-FFF2-40B4-BE49-F238E27FC236}">
                <a16:creationId xmlns:a16="http://schemas.microsoft.com/office/drawing/2014/main" id="{6B318F40-05CB-A681-FE74-A39DD11EC897}"/>
              </a:ext>
            </a:extLst>
          </p:cNvPr>
          <p:cNvPicPr>
            <a:picLocks noChangeAspect="1"/>
          </p:cNvPicPr>
          <p:nvPr/>
        </p:nvPicPr>
        <p:blipFill>
          <a:blip r:embed="rId2"/>
          <a:stretch>
            <a:fillRect/>
          </a:stretch>
        </p:blipFill>
        <p:spPr>
          <a:xfrm>
            <a:off x="1589099" y="0"/>
            <a:ext cx="9013801" cy="6858000"/>
          </a:xfrm>
          <a:prstGeom prst="rect">
            <a:avLst/>
          </a:prstGeom>
          <a:solidFill>
            <a:schemeClr val="bg1"/>
          </a:solidFill>
        </p:spPr>
      </p:pic>
    </p:spTree>
    <p:extLst>
      <p:ext uri="{BB962C8B-B14F-4D97-AF65-F5344CB8AC3E}">
        <p14:creationId xmlns:p14="http://schemas.microsoft.com/office/powerpoint/2010/main" val="307105644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a:p>
            <a:pPr lvl="1">
              <a:lnSpc>
                <a:spcPct val="110000"/>
              </a:lnSpc>
            </a:pPr>
            <a:r>
              <a:rPr lang="en-US" sz="2000" dirty="0"/>
              <a:t>Basic principle of an ion thruster = ion production cost (power needed for creation of ions)</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(17/70)?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163</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7" name="Grafik 6">
            <a:extLst>
              <a:ext uri="{FF2B5EF4-FFF2-40B4-BE49-F238E27FC236}">
                <a16:creationId xmlns:a16="http://schemas.microsoft.com/office/drawing/2014/main" id="{C9A70460-24CF-01CD-BE0E-A48FEDCC8CA0}"/>
              </a:ext>
            </a:extLst>
          </p:cNvPr>
          <p:cNvPicPr>
            <a:picLocks noChangeAspect="1"/>
          </p:cNvPicPr>
          <p:nvPr/>
        </p:nvPicPr>
        <p:blipFill>
          <a:blip r:embed="rId2"/>
          <a:stretch>
            <a:fillRect/>
          </a:stretch>
        </p:blipFill>
        <p:spPr>
          <a:xfrm>
            <a:off x="3357563" y="3478725"/>
            <a:ext cx="6876283" cy="3256993"/>
          </a:xfrm>
          <a:prstGeom prst="rect">
            <a:avLst/>
          </a:prstGeom>
          <a:solidFill>
            <a:schemeClr val="bg1"/>
          </a:solidFill>
        </p:spPr>
      </p:pic>
    </p:spTree>
    <p:extLst>
      <p:ext uri="{BB962C8B-B14F-4D97-AF65-F5344CB8AC3E}">
        <p14:creationId xmlns:p14="http://schemas.microsoft.com/office/powerpoint/2010/main" val="333041675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a:p>
            <a:pPr lvl="1">
              <a:lnSpc>
                <a:spcPct val="110000"/>
              </a:lnSpc>
            </a:pPr>
            <a:r>
              <a:rPr lang="en-US" sz="2000" dirty="0"/>
              <a:t>Basic principle of an ion thruster: If you want to increase the thrust… </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(18/70)?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164</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7" name="Grafik 6">
            <a:extLst>
              <a:ext uri="{FF2B5EF4-FFF2-40B4-BE49-F238E27FC236}">
                <a16:creationId xmlns:a16="http://schemas.microsoft.com/office/drawing/2014/main" id="{D3DFC753-662A-A7B0-29FB-81B2052B6F7A}"/>
              </a:ext>
            </a:extLst>
          </p:cNvPr>
          <p:cNvPicPr>
            <a:picLocks noChangeAspect="1"/>
          </p:cNvPicPr>
          <p:nvPr/>
        </p:nvPicPr>
        <p:blipFill>
          <a:blip r:embed="rId2"/>
          <a:stretch>
            <a:fillRect/>
          </a:stretch>
        </p:blipFill>
        <p:spPr>
          <a:xfrm>
            <a:off x="3214688" y="3196208"/>
            <a:ext cx="5472105" cy="3566549"/>
          </a:xfrm>
          <a:prstGeom prst="rect">
            <a:avLst/>
          </a:prstGeom>
          <a:solidFill>
            <a:schemeClr val="bg1"/>
          </a:solidFill>
        </p:spPr>
      </p:pic>
    </p:spTree>
    <p:extLst>
      <p:ext uri="{BB962C8B-B14F-4D97-AF65-F5344CB8AC3E}">
        <p14:creationId xmlns:p14="http://schemas.microsoft.com/office/powerpoint/2010/main" val="79535884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a:p>
            <a:pPr lvl="1">
              <a:lnSpc>
                <a:spcPct val="110000"/>
              </a:lnSpc>
            </a:pPr>
            <a:r>
              <a:rPr lang="en-US" sz="2000" dirty="0"/>
              <a:t>Basic principle of an ion thruster: You need increase the number of ions flowing</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(19/70)?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165</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7" name="Grafik 6">
            <a:extLst>
              <a:ext uri="{FF2B5EF4-FFF2-40B4-BE49-F238E27FC236}">
                <a16:creationId xmlns:a16="http://schemas.microsoft.com/office/drawing/2014/main" id="{0994DA2D-34BE-C7FB-EAFD-3EDB2111095D}"/>
              </a:ext>
            </a:extLst>
          </p:cNvPr>
          <p:cNvPicPr>
            <a:picLocks noChangeAspect="1"/>
          </p:cNvPicPr>
          <p:nvPr/>
        </p:nvPicPr>
        <p:blipFill>
          <a:blip r:embed="rId2"/>
          <a:stretch>
            <a:fillRect/>
          </a:stretch>
        </p:blipFill>
        <p:spPr>
          <a:xfrm>
            <a:off x="3061878" y="3271838"/>
            <a:ext cx="5450837" cy="3522544"/>
          </a:xfrm>
          <a:prstGeom prst="rect">
            <a:avLst/>
          </a:prstGeom>
          <a:solidFill>
            <a:schemeClr val="bg1"/>
          </a:solidFill>
        </p:spPr>
      </p:pic>
    </p:spTree>
    <p:extLst>
      <p:ext uri="{BB962C8B-B14F-4D97-AF65-F5344CB8AC3E}">
        <p14:creationId xmlns:p14="http://schemas.microsoft.com/office/powerpoint/2010/main" val="45907915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a:p>
            <a:pPr lvl="1">
              <a:lnSpc>
                <a:spcPct val="110000"/>
              </a:lnSpc>
            </a:pPr>
            <a:r>
              <a:rPr lang="en-US" sz="2000" dirty="0"/>
              <a:t>Basic principle of an ion thruster: But ions are repelling each other </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(20/70)?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166</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7" name="Grafik 6">
            <a:extLst>
              <a:ext uri="{FF2B5EF4-FFF2-40B4-BE49-F238E27FC236}">
                <a16:creationId xmlns:a16="http://schemas.microsoft.com/office/drawing/2014/main" id="{705EAFDB-BA51-3826-D1E9-D6DA630B8BBE}"/>
              </a:ext>
            </a:extLst>
          </p:cNvPr>
          <p:cNvPicPr>
            <a:picLocks noChangeAspect="1"/>
          </p:cNvPicPr>
          <p:nvPr/>
        </p:nvPicPr>
        <p:blipFill>
          <a:blip r:embed="rId2"/>
          <a:stretch>
            <a:fillRect/>
          </a:stretch>
        </p:blipFill>
        <p:spPr>
          <a:xfrm>
            <a:off x="2716001" y="3271838"/>
            <a:ext cx="5442162" cy="3516938"/>
          </a:xfrm>
          <a:prstGeom prst="rect">
            <a:avLst/>
          </a:prstGeom>
          <a:solidFill>
            <a:schemeClr val="bg1"/>
          </a:solidFill>
        </p:spPr>
      </p:pic>
    </p:spTree>
    <p:extLst>
      <p:ext uri="{BB962C8B-B14F-4D97-AF65-F5344CB8AC3E}">
        <p14:creationId xmlns:p14="http://schemas.microsoft.com/office/powerpoint/2010/main" val="120812603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a:p>
            <a:pPr lvl="1">
              <a:lnSpc>
                <a:spcPct val="110000"/>
              </a:lnSpc>
            </a:pPr>
            <a:r>
              <a:rPr lang="en-US" sz="2000" dirty="0"/>
              <a:t>Basic principle of an ion thruster: </a:t>
            </a:r>
            <a:r>
              <a:rPr lang="de-DE" sz="2000" dirty="0"/>
              <a:t>Space Charge Limitation </a:t>
            </a:r>
            <a:r>
              <a:rPr lang="de-DE" sz="2000" dirty="0" err="1"/>
              <a:t>Current</a:t>
            </a:r>
            <a:r>
              <a:rPr lang="en-US" sz="2000" dirty="0"/>
              <a:t> </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(21/70)?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167</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7" name="Grafik 6">
            <a:extLst>
              <a:ext uri="{FF2B5EF4-FFF2-40B4-BE49-F238E27FC236}">
                <a16:creationId xmlns:a16="http://schemas.microsoft.com/office/drawing/2014/main" id="{C547C8FA-B7BE-2C73-D1F6-7AEB67B9ED6D}"/>
              </a:ext>
            </a:extLst>
          </p:cNvPr>
          <p:cNvPicPr>
            <a:picLocks noChangeAspect="1"/>
          </p:cNvPicPr>
          <p:nvPr/>
        </p:nvPicPr>
        <p:blipFill>
          <a:blip r:embed="rId2"/>
          <a:stretch>
            <a:fillRect/>
          </a:stretch>
        </p:blipFill>
        <p:spPr>
          <a:xfrm>
            <a:off x="2246190" y="3168972"/>
            <a:ext cx="8871204" cy="3063240"/>
          </a:xfrm>
          <a:prstGeom prst="rect">
            <a:avLst/>
          </a:prstGeom>
          <a:solidFill>
            <a:schemeClr val="bg1"/>
          </a:solidFill>
        </p:spPr>
      </p:pic>
    </p:spTree>
    <p:extLst>
      <p:ext uri="{BB962C8B-B14F-4D97-AF65-F5344CB8AC3E}">
        <p14:creationId xmlns:p14="http://schemas.microsoft.com/office/powerpoint/2010/main" val="381139956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a:p>
            <a:pPr lvl="1">
              <a:lnSpc>
                <a:spcPct val="110000"/>
              </a:lnSpc>
            </a:pPr>
            <a:r>
              <a:rPr lang="en-US" sz="2000" dirty="0"/>
              <a:t>DC discharge: </a:t>
            </a:r>
            <a:br>
              <a:rPr lang="en-US" sz="2000" dirty="0"/>
            </a:br>
            <a:r>
              <a:rPr lang="en-US" sz="2000" dirty="0"/>
              <a:t>Electron acceleration -&gt;</a:t>
            </a:r>
            <a:br>
              <a:rPr lang="en-US" sz="2000" dirty="0"/>
            </a:br>
            <a:r>
              <a:rPr lang="en-US" sz="2000" dirty="0"/>
              <a:t>Ionization </a:t>
            </a:r>
          </a:p>
          <a:p>
            <a:pPr lvl="1">
              <a:lnSpc>
                <a:spcPct val="110000"/>
              </a:lnSpc>
            </a:pPr>
            <a:r>
              <a:rPr lang="en-US" sz="2000" dirty="0"/>
              <a:t>Hollow cathode as </a:t>
            </a:r>
            <a:br>
              <a:rPr lang="en-US" sz="2000" dirty="0"/>
            </a:br>
            <a:r>
              <a:rPr lang="en-US" sz="2000" dirty="0"/>
              <a:t>electron source</a:t>
            </a:r>
          </a:p>
          <a:p>
            <a:pPr lvl="1">
              <a:lnSpc>
                <a:spcPct val="110000"/>
              </a:lnSpc>
            </a:pPr>
            <a:r>
              <a:rPr lang="en-US" sz="2000" dirty="0"/>
              <a:t>Anode potential discharge</a:t>
            </a:r>
            <a:br>
              <a:rPr lang="en-US" sz="2000" dirty="0"/>
            </a:br>
            <a:r>
              <a:rPr lang="en-US" sz="2000" dirty="0"/>
              <a:t>chamber with magnetic</a:t>
            </a:r>
            <a:br>
              <a:rPr lang="en-US" sz="2000" dirty="0"/>
            </a:br>
            <a:r>
              <a:rPr lang="en-US" sz="2000" dirty="0"/>
              <a:t>multipole boundaries</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(24/70)?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168</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7" name="Grafik 6">
            <a:extLst>
              <a:ext uri="{FF2B5EF4-FFF2-40B4-BE49-F238E27FC236}">
                <a16:creationId xmlns:a16="http://schemas.microsoft.com/office/drawing/2014/main" id="{7F22E55A-58AD-586A-0FE1-B82D2B2600D0}"/>
              </a:ext>
            </a:extLst>
          </p:cNvPr>
          <p:cNvPicPr>
            <a:picLocks noChangeAspect="1"/>
          </p:cNvPicPr>
          <p:nvPr/>
        </p:nvPicPr>
        <p:blipFill>
          <a:blip r:embed="rId2"/>
          <a:stretch>
            <a:fillRect/>
          </a:stretch>
        </p:blipFill>
        <p:spPr>
          <a:xfrm>
            <a:off x="5329239" y="2149337"/>
            <a:ext cx="6530445" cy="4574678"/>
          </a:xfrm>
          <a:prstGeom prst="rect">
            <a:avLst/>
          </a:prstGeom>
          <a:solidFill>
            <a:schemeClr val="bg1"/>
          </a:solidFill>
        </p:spPr>
      </p:pic>
    </p:spTree>
    <p:extLst>
      <p:ext uri="{BB962C8B-B14F-4D97-AF65-F5344CB8AC3E}">
        <p14:creationId xmlns:p14="http://schemas.microsoft.com/office/powerpoint/2010/main" val="362092122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a:p>
            <a:pPr lvl="1">
              <a:lnSpc>
                <a:spcPct val="110000"/>
              </a:lnSpc>
            </a:pPr>
            <a:r>
              <a:rPr lang="en-US" sz="2000" dirty="0"/>
              <a:t>Example: Kaufman thruster </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(40/70)?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169</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9" name="Grafik 8">
            <a:extLst>
              <a:ext uri="{FF2B5EF4-FFF2-40B4-BE49-F238E27FC236}">
                <a16:creationId xmlns:a16="http://schemas.microsoft.com/office/drawing/2014/main" id="{48740DAA-ED93-5BCD-A1FD-62D9A246D755}"/>
              </a:ext>
            </a:extLst>
          </p:cNvPr>
          <p:cNvPicPr>
            <a:picLocks noChangeAspect="1"/>
          </p:cNvPicPr>
          <p:nvPr/>
        </p:nvPicPr>
        <p:blipFill>
          <a:blip r:embed="rId2"/>
          <a:stretch>
            <a:fillRect/>
          </a:stretch>
        </p:blipFill>
        <p:spPr>
          <a:xfrm>
            <a:off x="5785908" y="1566904"/>
            <a:ext cx="3520440" cy="4639056"/>
          </a:xfrm>
          <a:prstGeom prst="rect">
            <a:avLst/>
          </a:prstGeom>
          <a:solidFill>
            <a:schemeClr val="bg1"/>
          </a:solidFill>
        </p:spPr>
      </p:pic>
    </p:spTree>
    <p:extLst>
      <p:ext uri="{BB962C8B-B14F-4D97-AF65-F5344CB8AC3E}">
        <p14:creationId xmlns:p14="http://schemas.microsoft.com/office/powerpoint/2010/main" val="4028463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Valve Types</a:t>
            </a:r>
          </a:p>
          <a:p>
            <a:pPr marL="630000" lvl="1" indent="-270000">
              <a:lnSpc>
                <a:spcPct val="100000"/>
              </a:lnSpc>
              <a:spcBef>
                <a:spcPts val="600"/>
              </a:spcBef>
              <a:buSzPct val="100000"/>
            </a:pPr>
            <a:r>
              <a:rPr lang="en-US" sz="2000" dirty="0"/>
              <a:t>Check Valves: Never tight + oscillations</a:t>
            </a:r>
            <a:endParaRPr lang="de-DE" sz="2000" dirty="0"/>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Non return valves prevent the mixing of </a:t>
            </a:r>
            <a:r>
              <a:rPr lang="en-US" sz="1799" dirty="0" err="1"/>
              <a:t>oxidiser</a:t>
            </a:r>
            <a:r>
              <a:rPr lang="en-US" sz="1799" dirty="0"/>
              <a:t> and fuel </a:t>
            </a:r>
            <a:r>
              <a:rPr lang="en-US" sz="1799" dirty="0" err="1"/>
              <a:t>vapour</a:t>
            </a:r>
            <a:r>
              <a:rPr lang="en-US" sz="1799" dirty="0"/>
              <a:t> in the pipes</a:t>
            </a:r>
          </a:p>
          <a:p>
            <a:pPr marL="915750" lvl="2" indent="-285750">
              <a:lnSpc>
                <a:spcPct val="100000"/>
              </a:lnSpc>
              <a:spcBef>
                <a:spcPts val="600"/>
              </a:spcBef>
              <a:buClr>
                <a:srgbClr val="FF0000"/>
              </a:buClr>
              <a:buSzPct val="100000"/>
              <a:buFont typeface="Symbol" panose="05050102010706020507" pitchFamily="18" charset="2"/>
              <a:buChar char="-"/>
            </a:pPr>
            <a:r>
              <a:rPr lang="de-DE" sz="1799" dirty="0" err="1"/>
              <a:t>No</a:t>
            </a:r>
            <a:r>
              <a:rPr lang="de-DE" sz="1799" dirty="0"/>
              <a:t> electronic </a:t>
            </a:r>
            <a:r>
              <a:rPr lang="de-DE" sz="1799" dirty="0" err="1"/>
              <a:t>parts</a:t>
            </a:r>
            <a:endParaRPr lang="de-DE" sz="1799" dirty="0"/>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Valves allow the flow of gas in one direction only </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Valves can exert a high pressure drop in the system (especially when series redundant) </a:t>
            </a:r>
          </a:p>
          <a:p>
            <a:pPr marL="915750" lvl="2" indent="-285750">
              <a:lnSpc>
                <a:spcPct val="100000"/>
              </a:lnSpc>
              <a:spcBef>
                <a:spcPts val="600"/>
              </a:spcBef>
              <a:buClr>
                <a:srgbClr val="FF0000"/>
              </a:buClr>
              <a:buSzPct val="100000"/>
              <a:buFont typeface="Symbol" panose="05050102010706020507" pitchFamily="18" charset="2"/>
              <a:buChar char="-"/>
            </a:pPr>
            <a:r>
              <a:rPr lang="de-DE" sz="1799" dirty="0" err="1"/>
              <a:t>Good</a:t>
            </a:r>
            <a:r>
              <a:rPr lang="de-DE" sz="1799" dirty="0"/>
              <a:t> </a:t>
            </a:r>
            <a:r>
              <a:rPr lang="de-DE" sz="1799" dirty="0" err="1"/>
              <a:t>reliability</a:t>
            </a:r>
            <a:endParaRPr lang="de-DE" sz="1799"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17</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79485648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a:p>
            <a:pPr lvl="1">
              <a:lnSpc>
                <a:spcPct val="110000"/>
              </a:lnSpc>
            </a:pPr>
            <a:r>
              <a:rPr lang="en-US" sz="2000" dirty="0"/>
              <a:t>RF discharge: </a:t>
            </a:r>
            <a:br>
              <a:rPr lang="en-US" sz="2000" dirty="0"/>
            </a:br>
            <a:r>
              <a:rPr lang="en-US" sz="2000" dirty="0"/>
              <a:t>RF current on </a:t>
            </a:r>
            <a:br>
              <a:rPr lang="en-US" sz="2000" dirty="0"/>
            </a:br>
            <a:r>
              <a:rPr lang="en-US" sz="2000" dirty="0"/>
              <a:t>outside coil -&gt; </a:t>
            </a:r>
            <a:br>
              <a:rPr lang="en-US" sz="2000" dirty="0"/>
            </a:br>
            <a:r>
              <a:rPr lang="en-US" sz="2000" dirty="0"/>
              <a:t>Inducing current</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(41/70)?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170</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7" name="Grafik 6">
            <a:extLst>
              <a:ext uri="{FF2B5EF4-FFF2-40B4-BE49-F238E27FC236}">
                <a16:creationId xmlns:a16="http://schemas.microsoft.com/office/drawing/2014/main" id="{A3826133-65A2-07B3-48EE-C7C850328455}"/>
              </a:ext>
            </a:extLst>
          </p:cNvPr>
          <p:cNvPicPr>
            <a:picLocks noChangeAspect="1"/>
          </p:cNvPicPr>
          <p:nvPr/>
        </p:nvPicPr>
        <p:blipFill>
          <a:blip r:embed="rId2"/>
          <a:stretch>
            <a:fillRect/>
          </a:stretch>
        </p:blipFill>
        <p:spPr>
          <a:xfrm>
            <a:off x="4178867" y="1832705"/>
            <a:ext cx="7801356" cy="4931664"/>
          </a:xfrm>
          <a:prstGeom prst="rect">
            <a:avLst/>
          </a:prstGeom>
          <a:solidFill>
            <a:schemeClr val="bg1"/>
          </a:solidFill>
        </p:spPr>
      </p:pic>
    </p:spTree>
    <p:extLst>
      <p:ext uri="{BB962C8B-B14F-4D97-AF65-F5344CB8AC3E}">
        <p14:creationId xmlns:p14="http://schemas.microsoft.com/office/powerpoint/2010/main" val="202386012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a:p>
            <a:pPr lvl="1">
              <a:lnSpc>
                <a:spcPct val="110000"/>
              </a:lnSpc>
            </a:pPr>
            <a:r>
              <a:rPr lang="en-US" sz="2000" dirty="0"/>
              <a:t>Example: </a:t>
            </a:r>
            <a:br>
              <a:rPr lang="en-US" sz="2000" dirty="0"/>
            </a:br>
            <a:r>
              <a:rPr lang="en-US" sz="2000" dirty="0"/>
              <a:t>AGG RIT thruster</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(43/70)?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171</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8" name="Grafik 7">
            <a:extLst>
              <a:ext uri="{FF2B5EF4-FFF2-40B4-BE49-F238E27FC236}">
                <a16:creationId xmlns:a16="http://schemas.microsoft.com/office/drawing/2014/main" id="{ABFD4FEF-3981-90D8-F46D-A1159EC47934}"/>
              </a:ext>
            </a:extLst>
          </p:cNvPr>
          <p:cNvPicPr>
            <a:picLocks noChangeAspect="1"/>
          </p:cNvPicPr>
          <p:nvPr/>
        </p:nvPicPr>
        <p:blipFill>
          <a:blip r:embed="rId2"/>
          <a:stretch>
            <a:fillRect/>
          </a:stretch>
        </p:blipFill>
        <p:spPr>
          <a:xfrm>
            <a:off x="4988624" y="1880784"/>
            <a:ext cx="4415028" cy="4344924"/>
          </a:xfrm>
          <a:prstGeom prst="rect">
            <a:avLst/>
          </a:prstGeom>
          <a:solidFill>
            <a:schemeClr val="bg1"/>
          </a:solidFill>
        </p:spPr>
      </p:pic>
    </p:spTree>
    <p:extLst>
      <p:ext uri="{BB962C8B-B14F-4D97-AF65-F5344CB8AC3E}">
        <p14:creationId xmlns:p14="http://schemas.microsoft.com/office/powerpoint/2010/main" val="334731394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0"/>
            <a:ext cx="9144000" cy="6858000"/>
            <a:chOff x="0" y="0"/>
            <a:chExt cx="9144000" cy="6858000"/>
          </a:xfrm>
        </p:grpSpPr>
        <p:pic>
          <p:nvPicPr>
            <p:cNvPr id="3" name="object 3"/>
            <p:cNvPicPr/>
            <p:nvPr/>
          </p:nvPicPr>
          <p:blipFill>
            <a:blip r:embed="rId2" cstate="print"/>
            <a:stretch>
              <a:fillRect/>
            </a:stretch>
          </p:blipFill>
          <p:spPr>
            <a:xfrm>
              <a:off x="0" y="0"/>
              <a:ext cx="9143999" cy="6857997"/>
            </a:xfrm>
            <a:prstGeom prst="rect">
              <a:avLst/>
            </a:prstGeom>
          </p:spPr>
        </p:pic>
        <p:sp>
          <p:nvSpPr>
            <p:cNvPr id="4" name="object 4"/>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000000">
                <a:alpha val="30195"/>
              </a:srgbClr>
            </a:solidFill>
          </p:spPr>
          <p:txBody>
            <a:bodyPr wrap="square" lIns="0" tIns="0" rIns="0" bIns="0" rtlCol="0"/>
            <a:lstStyle/>
            <a:p>
              <a:endParaRPr/>
            </a:p>
          </p:txBody>
        </p:sp>
        <p:sp>
          <p:nvSpPr>
            <p:cNvPr id="5" name="object 5"/>
            <p:cNvSpPr/>
            <p:nvPr/>
          </p:nvSpPr>
          <p:spPr>
            <a:xfrm>
              <a:off x="179831" y="280415"/>
              <a:ext cx="8136890" cy="1592580"/>
            </a:xfrm>
            <a:custGeom>
              <a:avLst/>
              <a:gdLst/>
              <a:ahLst/>
              <a:cxnLst/>
              <a:rect l="l" t="t" r="r" b="b"/>
              <a:pathLst>
                <a:path w="8136890" h="1592580">
                  <a:moveTo>
                    <a:pt x="481914" y="0"/>
                  </a:moveTo>
                  <a:lnTo>
                    <a:pt x="0" y="1592579"/>
                  </a:lnTo>
                  <a:lnTo>
                    <a:pt x="8136636" y="1201292"/>
                  </a:lnTo>
                  <a:lnTo>
                    <a:pt x="7684262" y="157352"/>
                  </a:lnTo>
                  <a:lnTo>
                    <a:pt x="481914" y="0"/>
                  </a:lnTo>
                  <a:close/>
                </a:path>
              </a:pathLst>
            </a:custGeom>
            <a:solidFill>
              <a:srgbClr val="FF0000">
                <a:alpha val="39999"/>
              </a:srgbClr>
            </a:solidFill>
          </p:spPr>
          <p:txBody>
            <a:bodyPr wrap="square" lIns="0" tIns="0" rIns="0" bIns="0" rtlCol="0"/>
            <a:lstStyle/>
            <a:p>
              <a:endParaRPr/>
            </a:p>
          </p:txBody>
        </p:sp>
      </p:grpSp>
      <p:sp>
        <p:nvSpPr>
          <p:cNvPr id="6" name="object 6"/>
          <p:cNvSpPr txBox="1">
            <a:spLocks noGrp="1"/>
          </p:cNvSpPr>
          <p:nvPr>
            <p:ph type="title"/>
          </p:nvPr>
        </p:nvSpPr>
        <p:spPr>
          <a:xfrm>
            <a:off x="2153514" y="568910"/>
            <a:ext cx="5213985" cy="391795"/>
          </a:xfrm>
          <a:prstGeom prst="rect">
            <a:avLst/>
          </a:prstGeom>
        </p:spPr>
        <p:txBody>
          <a:bodyPr spcFirstLastPara="1" vert="horz" wrap="square" lIns="0" tIns="12700" rIns="0" bIns="0" rtlCol="0" anchor="t" anchorCtr="0">
            <a:spAutoFit/>
          </a:bodyPr>
          <a:lstStyle/>
          <a:p>
            <a:pPr marL="12700">
              <a:lnSpc>
                <a:spcPct val="100000"/>
              </a:lnSpc>
              <a:spcBef>
                <a:spcPts val="100"/>
              </a:spcBef>
            </a:pPr>
            <a:r>
              <a:rPr sz="2400" spc="-35" dirty="0"/>
              <a:t>Huge</a:t>
            </a:r>
            <a:r>
              <a:rPr sz="2400" spc="100" dirty="0"/>
              <a:t> </a:t>
            </a:r>
            <a:r>
              <a:rPr sz="2400" spc="35" dirty="0"/>
              <a:t>thruster</a:t>
            </a:r>
            <a:r>
              <a:rPr sz="2400" spc="90" dirty="0"/>
              <a:t> </a:t>
            </a:r>
            <a:r>
              <a:rPr sz="2400" spc="35" dirty="0"/>
              <a:t>have</a:t>
            </a:r>
            <a:r>
              <a:rPr sz="2400" spc="105" dirty="0"/>
              <a:t> </a:t>
            </a:r>
            <a:r>
              <a:rPr sz="2400" spc="15" dirty="0"/>
              <a:t>the</a:t>
            </a:r>
            <a:r>
              <a:rPr sz="2400" spc="100" dirty="0"/>
              <a:t> </a:t>
            </a:r>
            <a:r>
              <a:rPr sz="2400" spc="-25" dirty="0"/>
              <a:t>problem</a:t>
            </a:r>
            <a:r>
              <a:rPr sz="2400" spc="90" dirty="0"/>
              <a:t> </a:t>
            </a:r>
            <a:r>
              <a:rPr sz="2400" spc="35" dirty="0"/>
              <a:t>at</a:t>
            </a:r>
            <a:endParaRPr sz="2400"/>
          </a:p>
        </p:txBody>
      </p:sp>
      <p:sp>
        <p:nvSpPr>
          <p:cNvPr id="7" name="object 7"/>
          <p:cNvSpPr txBox="1"/>
          <p:nvPr/>
        </p:nvSpPr>
        <p:spPr>
          <a:xfrm>
            <a:off x="2153513" y="887984"/>
            <a:ext cx="3881120" cy="756920"/>
          </a:xfrm>
          <a:prstGeom prst="rect">
            <a:avLst/>
          </a:prstGeom>
        </p:spPr>
        <p:txBody>
          <a:bodyPr vert="horz" wrap="square" lIns="0" tIns="12700" rIns="0" bIns="0" rtlCol="0">
            <a:spAutoFit/>
          </a:bodyPr>
          <a:lstStyle/>
          <a:p>
            <a:pPr marL="12700">
              <a:spcBef>
                <a:spcPts val="100"/>
              </a:spcBef>
            </a:pPr>
            <a:r>
              <a:rPr sz="4800" spc="-40" dirty="0">
                <a:solidFill>
                  <a:srgbClr val="FFFFFF"/>
                </a:solidFill>
                <a:latin typeface="Microsoft YaHei"/>
                <a:cs typeface="Microsoft YaHei"/>
              </a:rPr>
              <a:t>Grid</a:t>
            </a:r>
            <a:r>
              <a:rPr sz="4800" spc="180" dirty="0">
                <a:solidFill>
                  <a:srgbClr val="FFFFFF"/>
                </a:solidFill>
                <a:latin typeface="Microsoft YaHei"/>
                <a:cs typeface="Microsoft YaHei"/>
              </a:rPr>
              <a:t> </a:t>
            </a:r>
            <a:r>
              <a:rPr sz="4800" spc="114" dirty="0">
                <a:solidFill>
                  <a:srgbClr val="FFFFFF"/>
                </a:solidFill>
                <a:latin typeface="Microsoft YaHei"/>
                <a:cs typeface="Microsoft YaHei"/>
              </a:rPr>
              <a:t>systems</a:t>
            </a:r>
            <a:endParaRPr sz="4800">
              <a:latin typeface="Microsoft YaHei"/>
              <a:cs typeface="Microsoft YaHei"/>
            </a:endParaRPr>
          </a:p>
        </p:txBody>
      </p:sp>
      <p:sp>
        <p:nvSpPr>
          <p:cNvPr id="8" name="object 8"/>
          <p:cNvSpPr/>
          <p:nvPr/>
        </p:nvSpPr>
        <p:spPr>
          <a:xfrm>
            <a:off x="4299458" y="1867026"/>
            <a:ext cx="2037714" cy="2162810"/>
          </a:xfrm>
          <a:custGeom>
            <a:avLst/>
            <a:gdLst/>
            <a:ahLst/>
            <a:cxnLst/>
            <a:rect l="l" t="t" r="r" b="b"/>
            <a:pathLst>
              <a:path w="2037714" h="2162810">
                <a:moveTo>
                  <a:pt x="906907" y="381508"/>
                </a:moveTo>
                <a:lnTo>
                  <a:pt x="759968" y="514604"/>
                </a:lnTo>
                <a:lnTo>
                  <a:pt x="294132" y="0"/>
                </a:lnTo>
                <a:lnTo>
                  <a:pt x="0" y="266192"/>
                </a:lnTo>
                <a:lnTo>
                  <a:pt x="465836" y="780796"/>
                </a:lnTo>
                <a:lnTo>
                  <a:pt x="318897" y="913892"/>
                </a:lnTo>
                <a:lnTo>
                  <a:pt x="879094" y="941832"/>
                </a:lnTo>
                <a:lnTo>
                  <a:pt x="906907" y="381508"/>
                </a:lnTo>
                <a:close/>
              </a:path>
              <a:path w="2037714" h="2162810">
                <a:moveTo>
                  <a:pt x="2037334" y="1538351"/>
                </a:moveTo>
                <a:lnTo>
                  <a:pt x="2035454" y="1489583"/>
                </a:lnTo>
                <a:lnTo>
                  <a:pt x="2029904" y="1441843"/>
                </a:lnTo>
                <a:lnTo>
                  <a:pt x="2020849" y="1395260"/>
                </a:lnTo>
                <a:lnTo>
                  <a:pt x="2008390" y="1349984"/>
                </a:lnTo>
                <a:lnTo>
                  <a:pt x="1992706" y="1306156"/>
                </a:lnTo>
                <a:lnTo>
                  <a:pt x="1973897" y="1263904"/>
                </a:lnTo>
                <a:lnTo>
                  <a:pt x="1953704" y="1226312"/>
                </a:lnTo>
                <a:lnTo>
                  <a:pt x="1952129" y="1223365"/>
                </a:lnTo>
                <a:lnTo>
                  <a:pt x="1927517" y="1184694"/>
                </a:lnTo>
                <a:lnTo>
                  <a:pt x="1900224" y="1148029"/>
                </a:lnTo>
                <a:lnTo>
                  <a:pt x="1870379" y="1113485"/>
                </a:lnTo>
                <a:lnTo>
                  <a:pt x="1838121" y="1081227"/>
                </a:lnTo>
                <a:lnTo>
                  <a:pt x="1803577" y="1051382"/>
                </a:lnTo>
                <a:lnTo>
                  <a:pt x="1766912" y="1024089"/>
                </a:lnTo>
                <a:lnTo>
                  <a:pt x="1728241" y="999477"/>
                </a:lnTo>
                <a:lnTo>
                  <a:pt x="1725295" y="997902"/>
                </a:lnTo>
                <a:lnTo>
                  <a:pt x="1725295" y="1538351"/>
                </a:lnTo>
                <a:lnTo>
                  <a:pt x="1721904" y="1584464"/>
                </a:lnTo>
                <a:lnTo>
                  <a:pt x="1712074" y="1628482"/>
                </a:lnTo>
                <a:lnTo>
                  <a:pt x="1696288" y="1669910"/>
                </a:lnTo>
                <a:lnTo>
                  <a:pt x="1675015" y="1708264"/>
                </a:lnTo>
                <a:lnTo>
                  <a:pt x="1648752" y="1743075"/>
                </a:lnTo>
                <a:lnTo>
                  <a:pt x="1617967" y="1773859"/>
                </a:lnTo>
                <a:lnTo>
                  <a:pt x="1583156" y="1800123"/>
                </a:lnTo>
                <a:lnTo>
                  <a:pt x="1544802" y="1821395"/>
                </a:lnTo>
                <a:lnTo>
                  <a:pt x="1503375" y="1837182"/>
                </a:lnTo>
                <a:lnTo>
                  <a:pt x="1459357" y="1847011"/>
                </a:lnTo>
                <a:lnTo>
                  <a:pt x="1413256" y="1850390"/>
                </a:lnTo>
                <a:lnTo>
                  <a:pt x="1367142" y="1847011"/>
                </a:lnTo>
                <a:lnTo>
                  <a:pt x="1323124" y="1837182"/>
                </a:lnTo>
                <a:lnTo>
                  <a:pt x="1281696" y="1821395"/>
                </a:lnTo>
                <a:lnTo>
                  <a:pt x="1243342" y="1800123"/>
                </a:lnTo>
                <a:lnTo>
                  <a:pt x="1208532" y="1773859"/>
                </a:lnTo>
                <a:lnTo>
                  <a:pt x="1177747" y="1743075"/>
                </a:lnTo>
                <a:lnTo>
                  <a:pt x="1151483" y="1708264"/>
                </a:lnTo>
                <a:lnTo>
                  <a:pt x="1130211" y="1669910"/>
                </a:lnTo>
                <a:lnTo>
                  <a:pt x="1114425" y="1628482"/>
                </a:lnTo>
                <a:lnTo>
                  <a:pt x="1104595" y="1584464"/>
                </a:lnTo>
                <a:lnTo>
                  <a:pt x="1101217" y="1538351"/>
                </a:lnTo>
                <a:lnTo>
                  <a:pt x="1104595" y="1492250"/>
                </a:lnTo>
                <a:lnTo>
                  <a:pt x="1114425" y="1448231"/>
                </a:lnTo>
                <a:lnTo>
                  <a:pt x="1130211" y="1406804"/>
                </a:lnTo>
                <a:lnTo>
                  <a:pt x="1151483" y="1368450"/>
                </a:lnTo>
                <a:lnTo>
                  <a:pt x="1177747" y="1333639"/>
                </a:lnTo>
                <a:lnTo>
                  <a:pt x="1208532" y="1302854"/>
                </a:lnTo>
                <a:lnTo>
                  <a:pt x="1243342" y="1276591"/>
                </a:lnTo>
                <a:lnTo>
                  <a:pt x="1281696" y="1255318"/>
                </a:lnTo>
                <a:lnTo>
                  <a:pt x="1323124" y="1239532"/>
                </a:lnTo>
                <a:lnTo>
                  <a:pt x="1367142" y="1229702"/>
                </a:lnTo>
                <a:lnTo>
                  <a:pt x="1413256" y="1226312"/>
                </a:lnTo>
                <a:lnTo>
                  <a:pt x="1459357" y="1229702"/>
                </a:lnTo>
                <a:lnTo>
                  <a:pt x="1503375" y="1239532"/>
                </a:lnTo>
                <a:lnTo>
                  <a:pt x="1544802" y="1255318"/>
                </a:lnTo>
                <a:lnTo>
                  <a:pt x="1583156" y="1276591"/>
                </a:lnTo>
                <a:lnTo>
                  <a:pt x="1617967" y="1302854"/>
                </a:lnTo>
                <a:lnTo>
                  <a:pt x="1648752" y="1333639"/>
                </a:lnTo>
                <a:lnTo>
                  <a:pt x="1675015" y="1368450"/>
                </a:lnTo>
                <a:lnTo>
                  <a:pt x="1696288" y="1406804"/>
                </a:lnTo>
                <a:lnTo>
                  <a:pt x="1712074" y="1448231"/>
                </a:lnTo>
                <a:lnTo>
                  <a:pt x="1721904" y="1492250"/>
                </a:lnTo>
                <a:lnTo>
                  <a:pt x="1725295" y="1538351"/>
                </a:lnTo>
                <a:lnTo>
                  <a:pt x="1725295" y="997902"/>
                </a:lnTo>
                <a:lnTo>
                  <a:pt x="1687703" y="977709"/>
                </a:lnTo>
                <a:lnTo>
                  <a:pt x="1645450" y="958900"/>
                </a:lnTo>
                <a:lnTo>
                  <a:pt x="1601622" y="943216"/>
                </a:lnTo>
                <a:lnTo>
                  <a:pt x="1556346" y="930757"/>
                </a:lnTo>
                <a:lnTo>
                  <a:pt x="1509763" y="921702"/>
                </a:lnTo>
                <a:lnTo>
                  <a:pt x="1462024" y="916152"/>
                </a:lnTo>
                <a:lnTo>
                  <a:pt x="1413256" y="914273"/>
                </a:lnTo>
                <a:lnTo>
                  <a:pt x="1364475" y="916152"/>
                </a:lnTo>
                <a:lnTo>
                  <a:pt x="1316736" y="921702"/>
                </a:lnTo>
                <a:lnTo>
                  <a:pt x="1270152" y="930757"/>
                </a:lnTo>
                <a:lnTo>
                  <a:pt x="1224876" y="943216"/>
                </a:lnTo>
                <a:lnTo>
                  <a:pt x="1181049" y="958900"/>
                </a:lnTo>
                <a:lnTo>
                  <a:pt x="1138796" y="977709"/>
                </a:lnTo>
                <a:lnTo>
                  <a:pt x="1098257" y="999477"/>
                </a:lnTo>
                <a:lnTo>
                  <a:pt x="1059586" y="1024089"/>
                </a:lnTo>
                <a:lnTo>
                  <a:pt x="1022921" y="1051382"/>
                </a:lnTo>
                <a:lnTo>
                  <a:pt x="988377" y="1081227"/>
                </a:lnTo>
                <a:lnTo>
                  <a:pt x="956119" y="1113485"/>
                </a:lnTo>
                <a:lnTo>
                  <a:pt x="926274" y="1148029"/>
                </a:lnTo>
                <a:lnTo>
                  <a:pt x="898982" y="1184694"/>
                </a:lnTo>
                <a:lnTo>
                  <a:pt x="874369" y="1223365"/>
                </a:lnTo>
                <a:lnTo>
                  <a:pt x="852601" y="1263904"/>
                </a:lnTo>
                <a:lnTo>
                  <a:pt x="833793" y="1306156"/>
                </a:lnTo>
                <a:lnTo>
                  <a:pt x="818108" y="1349984"/>
                </a:lnTo>
                <a:lnTo>
                  <a:pt x="805649" y="1395260"/>
                </a:lnTo>
                <a:lnTo>
                  <a:pt x="796594" y="1441843"/>
                </a:lnTo>
                <a:lnTo>
                  <a:pt x="791044" y="1489583"/>
                </a:lnTo>
                <a:lnTo>
                  <a:pt x="789178" y="1538351"/>
                </a:lnTo>
                <a:lnTo>
                  <a:pt x="791044" y="1587131"/>
                </a:lnTo>
                <a:lnTo>
                  <a:pt x="796594" y="1634871"/>
                </a:lnTo>
                <a:lnTo>
                  <a:pt x="805649" y="1681454"/>
                </a:lnTo>
                <a:lnTo>
                  <a:pt x="818108" y="1726730"/>
                </a:lnTo>
                <a:lnTo>
                  <a:pt x="833793" y="1770557"/>
                </a:lnTo>
                <a:lnTo>
                  <a:pt x="852601" y="1812810"/>
                </a:lnTo>
                <a:lnTo>
                  <a:pt x="874369" y="1853349"/>
                </a:lnTo>
                <a:lnTo>
                  <a:pt x="898982" y="1892020"/>
                </a:lnTo>
                <a:lnTo>
                  <a:pt x="926274" y="1928685"/>
                </a:lnTo>
                <a:lnTo>
                  <a:pt x="956119" y="1963229"/>
                </a:lnTo>
                <a:lnTo>
                  <a:pt x="988377" y="1995487"/>
                </a:lnTo>
                <a:lnTo>
                  <a:pt x="1022921" y="2025332"/>
                </a:lnTo>
                <a:lnTo>
                  <a:pt x="1059586" y="2052624"/>
                </a:lnTo>
                <a:lnTo>
                  <a:pt x="1098257" y="2077237"/>
                </a:lnTo>
                <a:lnTo>
                  <a:pt x="1138796" y="2099005"/>
                </a:lnTo>
                <a:lnTo>
                  <a:pt x="1181049" y="2117814"/>
                </a:lnTo>
                <a:lnTo>
                  <a:pt x="1224876" y="2133498"/>
                </a:lnTo>
                <a:lnTo>
                  <a:pt x="1270152" y="2145957"/>
                </a:lnTo>
                <a:lnTo>
                  <a:pt x="1316736" y="2155012"/>
                </a:lnTo>
                <a:lnTo>
                  <a:pt x="1364475" y="2160562"/>
                </a:lnTo>
                <a:lnTo>
                  <a:pt x="1413256" y="2162429"/>
                </a:lnTo>
                <a:lnTo>
                  <a:pt x="1462024" y="2160562"/>
                </a:lnTo>
                <a:lnTo>
                  <a:pt x="1509763" y="2155012"/>
                </a:lnTo>
                <a:lnTo>
                  <a:pt x="1556346" y="2145957"/>
                </a:lnTo>
                <a:lnTo>
                  <a:pt x="1601622" y="2133498"/>
                </a:lnTo>
                <a:lnTo>
                  <a:pt x="1645450" y="2117814"/>
                </a:lnTo>
                <a:lnTo>
                  <a:pt x="1687703" y="2099005"/>
                </a:lnTo>
                <a:lnTo>
                  <a:pt x="1728241" y="2077237"/>
                </a:lnTo>
                <a:lnTo>
                  <a:pt x="1766912" y="2052624"/>
                </a:lnTo>
                <a:lnTo>
                  <a:pt x="1803577" y="2025332"/>
                </a:lnTo>
                <a:lnTo>
                  <a:pt x="1838121" y="1995487"/>
                </a:lnTo>
                <a:lnTo>
                  <a:pt x="1870379" y="1963229"/>
                </a:lnTo>
                <a:lnTo>
                  <a:pt x="1900224" y="1928685"/>
                </a:lnTo>
                <a:lnTo>
                  <a:pt x="1927517" y="1892020"/>
                </a:lnTo>
                <a:lnTo>
                  <a:pt x="1952129" y="1853349"/>
                </a:lnTo>
                <a:lnTo>
                  <a:pt x="1953704" y="1850390"/>
                </a:lnTo>
                <a:lnTo>
                  <a:pt x="1973897" y="1812810"/>
                </a:lnTo>
                <a:lnTo>
                  <a:pt x="1992706" y="1770557"/>
                </a:lnTo>
                <a:lnTo>
                  <a:pt x="2008390" y="1726730"/>
                </a:lnTo>
                <a:lnTo>
                  <a:pt x="2020849" y="1681454"/>
                </a:lnTo>
                <a:lnTo>
                  <a:pt x="2029904" y="1634871"/>
                </a:lnTo>
                <a:lnTo>
                  <a:pt x="2035454" y="1587131"/>
                </a:lnTo>
                <a:lnTo>
                  <a:pt x="2037334" y="1538351"/>
                </a:lnTo>
                <a:close/>
              </a:path>
            </a:pathLst>
          </a:custGeom>
          <a:solidFill>
            <a:srgbClr val="FF0000">
              <a:alpha val="39999"/>
            </a:srgbClr>
          </a:solidFill>
        </p:spPr>
        <p:txBody>
          <a:bodyPr wrap="square" lIns="0" tIns="0" rIns="0" bIns="0" rtlCol="0"/>
          <a:lstStyle/>
          <a:p>
            <a:endParaRPr/>
          </a:p>
        </p:txBody>
      </p:sp>
    </p:spTree>
    <p:extLst>
      <p:ext uri="{BB962C8B-B14F-4D97-AF65-F5344CB8AC3E}">
        <p14:creationId xmlns:p14="http://schemas.microsoft.com/office/powerpoint/2010/main" val="206045218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a:p>
            <a:pPr lvl="1">
              <a:lnSpc>
                <a:spcPct val="110000"/>
              </a:lnSpc>
            </a:pPr>
            <a:r>
              <a:rPr lang="en-US" sz="2000" dirty="0"/>
              <a:t>Manufacturing (number of holes, material, …)</a:t>
            </a:r>
          </a:p>
          <a:p>
            <a:pPr lvl="1">
              <a:lnSpc>
                <a:spcPct val="110000"/>
              </a:lnSpc>
            </a:pPr>
            <a:r>
              <a:rPr lang="en-US" sz="2000" dirty="0"/>
              <a:t>Shape</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(45/70)?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173</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9" name="Grafik 8">
            <a:extLst>
              <a:ext uri="{FF2B5EF4-FFF2-40B4-BE49-F238E27FC236}">
                <a16:creationId xmlns:a16="http://schemas.microsoft.com/office/drawing/2014/main" id="{E4905C4A-3E86-A1ED-B5FE-46077C141045}"/>
              </a:ext>
            </a:extLst>
          </p:cNvPr>
          <p:cNvPicPr>
            <a:picLocks noChangeAspect="1"/>
          </p:cNvPicPr>
          <p:nvPr/>
        </p:nvPicPr>
        <p:blipFill>
          <a:blip r:embed="rId2"/>
          <a:stretch>
            <a:fillRect/>
          </a:stretch>
        </p:blipFill>
        <p:spPr>
          <a:xfrm>
            <a:off x="7959849" y="2217008"/>
            <a:ext cx="3384376" cy="2760938"/>
          </a:xfrm>
          <a:prstGeom prst="rect">
            <a:avLst/>
          </a:prstGeom>
        </p:spPr>
      </p:pic>
      <p:pic>
        <p:nvPicPr>
          <p:cNvPr id="10" name="Grafik 9">
            <a:extLst>
              <a:ext uri="{FF2B5EF4-FFF2-40B4-BE49-F238E27FC236}">
                <a16:creationId xmlns:a16="http://schemas.microsoft.com/office/drawing/2014/main" id="{61CE6FE6-1DDC-4A6B-B914-6228580D6115}"/>
              </a:ext>
            </a:extLst>
          </p:cNvPr>
          <p:cNvPicPr>
            <a:picLocks noChangeAspect="1"/>
          </p:cNvPicPr>
          <p:nvPr/>
        </p:nvPicPr>
        <p:blipFill>
          <a:blip r:embed="rId3"/>
          <a:stretch>
            <a:fillRect/>
          </a:stretch>
        </p:blipFill>
        <p:spPr>
          <a:xfrm>
            <a:off x="1265321" y="3545309"/>
            <a:ext cx="6635708" cy="2280164"/>
          </a:xfrm>
          <a:prstGeom prst="rect">
            <a:avLst/>
          </a:prstGeom>
        </p:spPr>
      </p:pic>
    </p:spTree>
    <p:extLst>
      <p:ext uri="{BB962C8B-B14F-4D97-AF65-F5344CB8AC3E}">
        <p14:creationId xmlns:p14="http://schemas.microsoft.com/office/powerpoint/2010/main" val="174502622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a:p>
            <a:pPr lvl="1">
              <a:lnSpc>
                <a:spcPct val="110000"/>
              </a:lnSpc>
            </a:pPr>
            <a:r>
              <a:rPr lang="en-US" sz="2000" dirty="0"/>
              <a:t>Alignment</a:t>
            </a:r>
          </a:p>
          <a:p>
            <a:pPr lvl="1">
              <a:lnSpc>
                <a:spcPct val="110000"/>
              </a:lnSpc>
            </a:pPr>
            <a:r>
              <a:rPr lang="en-US" sz="2000" dirty="0"/>
              <a:t>Hot conditions</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(46/70)?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174</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9" name="Grafik 8">
            <a:extLst>
              <a:ext uri="{FF2B5EF4-FFF2-40B4-BE49-F238E27FC236}">
                <a16:creationId xmlns:a16="http://schemas.microsoft.com/office/drawing/2014/main" id="{AC5F2DF4-3F08-FF2A-BF61-E8A9D25DB7EF}"/>
              </a:ext>
            </a:extLst>
          </p:cNvPr>
          <p:cNvPicPr>
            <a:picLocks noChangeAspect="1"/>
          </p:cNvPicPr>
          <p:nvPr/>
        </p:nvPicPr>
        <p:blipFill>
          <a:blip r:embed="rId2"/>
          <a:stretch>
            <a:fillRect/>
          </a:stretch>
        </p:blipFill>
        <p:spPr>
          <a:xfrm>
            <a:off x="4558426" y="1959376"/>
            <a:ext cx="6254496" cy="2327148"/>
          </a:xfrm>
          <a:prstGeom prst="rect">
            <a:avLst/>
          </a:prstGeom>
        </p:spPr>
      </p:pic>
      <p:pic>
        <p:nvPicPr>
          <p:cNvPr id="10" name="Grafik 9">
            <a:extLst>
              <a:ext uri="{FF2B5EF4-FFF2-40B4-BE49-F238E27FC236}">
                <a16:creationId xmlns:a16="http://schemas.microsoft.com/office/drawing/2014/main" id="{9A843834-05F8-964B-4860-F17019A5D82C}"/>
              </a:ext>
            </a:extLst>
          </p:cNvPr>
          <p:cNvPicPr>
            <a:picLocks noChangeAspect="1"/>
          </p:cNvPicPr>
          <p:nvPr/>
        </p:nvPicPr>
        <p:blipFill>
          <a:blip r:embed="rId3"/>
          <a:stretch>
            <a:fillRect/>
          </a:stretch>
        </p:blipFill>
        <p:spPr>
          <a:xfrm>
            <a:off x="4559808" y="4356142"/>
            <a:ext cx="6272784" cy="2327148"/>
          </a:xfrm>
          <a:prstGeom prst="rect">
            <a:avLst/>
          </a:prstGeom>
        </p:spPr>
      </p:pic>
    </p:spTree>
    <p:extLst>
      <p:ext uri="{BB962C8B-B14F-4D97-AF65-F5344CB8AC3E}">
        <p14:creationId xmlns:p14="http://schemas.microsoft.com/office/powerpoint/2010/main" val="127572697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a:p>
            <a:pPr lvl="1">
              <a:lnSpc>
                <a:spcPct val="110000"/>
              </a:lnSpc>
            </a:pPr>
            <a:r>
              <a:rPr lang="en-US" sz="2000" dirty="0"/>
              <a:t>Erosion</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(47/70)?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175</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7" name="Grafik 6">
            <a:extLst>
              <a:ext uri="{FF2B5EF4-FFF2-40B4-BE49-F238E27FC236}">
                <a16:creationId xmlns:a16="http://schemas.microsoft.com/office/drawing/2014/main" id="{C6EB4202-F08D-7D5F-C3AC-8C79B1F1D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8539" y="1264443"/>
            <a:ext cx="4549775" cy="2880995"/>
          </a:xfrm>
          <a:prstGeom prst="rect">
            <a:avLst/>
          </a:prstGeom>
        </p:spPr>
      </p:pic>
      <p:pic>
        <p:nvPicPr>
          <p:cNvPr id="8" name="Grafik 7">
            <a:extLst>
              <a:ext uri="{FF2B5EF4-FFF2-40B4-BE49-F238E27FC236}">
                <a16:creationId xmlns:a16="http://schemas.microsoft.com/office/drawing/2014/main" id="{D2AFE232-4D42-EC24-D2B9-156B2C1BB130}"/>
              </a:ext>
            </a:extLst>
          </p:cNvPr>
          <p:cNvPicPr>
            <a:picLocks noChangeAspect="1"/>
          </p:cNvPicPr>
          <p:nvPr/>
        </p:nvPicPr>
        <p:blipFill>
          <a:blip r:embed="rId3"/>
          <a:stretch>
            <a:fillRect/>
          </a:stretch>
        </p:blipFill>
        <p:spPr>
          <a:xfrm>
            <a:off x="683682" y="3311779"/>
            <a:ext cx="6457188" cy="2061972"/>
          </a:xfrm>
          <a:prstGeom prst="rect">
            <a:avLst/>
          </a:prstGeom>
        </p:spPr>
      </p:pic>
      <p:pic>
        <p:nvPicPr>
          <p:cNvPr id="9" name="Grafik 8">
            <a:extLst>
              <a:ext uri="{FF2B5EF4-FFF2-40B4-BE49-F238E27FC236}">
                <a16:creationId xmlns:a16="http://schemas.microsoft.com/office/drawing/2014/main" id="{108C5A6E-24B7-9F71-7BB7-2AA50AA8260C}"/>
              </a:ext>
            </a:extLst>
          </p:cNvPr>
          <p:cNvPicPr>
            <a:picLocks noChangeAspect="1"/>
          </p:cNvPicPr>
          <p:nvPr/>
        </p:nvPicPr>
        <p:blipFill>
          <a:blip r:embed="rId4"/>
          <a:stretch>
            <a:fillRect/>
          </a:stretch>
        </p:blipFill>
        <p:spPr>
          <a:xfrm>
            <a:off x="7663689" y="4379166"/>
            <a:ext cx="2431859" cy="2073443"/>
          </a:xfrm>
          <a:prstGeom prst="rect">
            <a:avLst/>
          </a:prstGeom>
        </p:spPr>
      </p:pic>
    </p:spTree>
    <p:extLst>
      <p:ext uri="{BB962C8B-B14F-4D97-AF65-F5344CB8AC3E}">
        <p14:creationId xmlns:p14="http://schemas.microsoft.com/office/powerpoint/2010/main" val="242023753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a:p>
            <a:pPr lvl="1">
              <a:lnSpc>
                <a:spcPct val="110000"/>
              </a:lnSpc>
            </a:pPr>
            <a:r>
              <a:rPr lang="en-US" sz="2000" dirty="0"/>
              <a:t>Erosion linked to position…</a:t>
            </a:r>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(48/70)?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176</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9" name="Grafik 8">
            <a:extLst>
              <a:ext uri="{FF2B5EF4-FFF2-40B4-BE49-F238E27FC236}">
                <a16:creationId xmlns:a16="http://schemas.microsoft.com/office/drawing/2014/main" id="{714CE71F-2ED1-EDC5-7669-1D63F3EF8574}"/>
              </a:ext>
            </a:extLst>
          </p:cNvPr>
          <p:cNvPicPr>
            <a:picLocks noChangeAspect="1"/>
          </p:cNvPicPr>
          <p:nvPr/>
        </p:nvPicPr>
        <p:blipFill>
          <a:blip r:embed="rId2"/>
          <a:stretch>
            <a:fillRect/>
          </a:stretch>
        </p:blipFill>
        <p:spPr>
          <a:xfrm>
            <a:off x="5603938" y="2162932"/>
            <a:ext cx="5726050" cy="3902302"/>
          </a:xfrm>
          <a:prstGeom prst="rect">
            <a:avLst/>
          </a:prstGeom>
        </p:spPr>
      </p:pic>
    </p:spTree>
    <p:extLst>
      <p:ext uri="{BB962C8B-B14F-4D97-AF65-F5344CB8AC3E}">
        <p14:creationId xmlns:p14="http://schemas.microsoft.com/office/powerpoint/2010/main" val="157914283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a:p>
            <a:pPr lvl="1">
              <a:lnSpc>
                <a:spcPct val="110000"/>
              </a:lnSpc>
            </a:pPr>
            <a:r>
              <a:rPr lang="en-US" sz="2000" dirty="0"/>
              <a:t>Arcs</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(49/70)?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177</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7" name="Inhaltsplatzhalter 6">
            <a:extLst>
              <a:ext uri="{FF2B5EF4-FFF2-40B4-BE49-F238E27FC236}">
                <a16:creationId xmlns:a16="http://schemas.microsoft.com/office/drawing/2014/main" id="{BCB2A562-7CC0-0D6B-F14D-C093A51895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5619" y="3088820"/>
            <a:ext cx="4439808" cy="3551155"/>
          </a:xfrm>
          <a:prstGeom prst="rect">
            <a:avLst/>
          </a:prstGeom>
          <a:noFill/>
          <a:ln>
            <a:noFill/>
          </a:ln>
        </p:spPr>
      </p:pic>
      <p:pic>
        <p:nvPicPr>
          <p:cNvPr id="8" name="Grafik 7">
            <a:extLst>
              <a:ext uri="{FF2B5EF4-FFF2-40B4-BE49-F238E27FC236}">
                <a16:creationId xmlns:a16="http://schemas.microsoft.com/office/drawing/2014/main" id="{979062DF-C690-0BB7-EAE5-D656398718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456" y="3088820"/>
            <a:ext cx="4492537" cy="3551155"/>
          </a:xfrm>
          <a:prstGeom prst="rect">
            <a:avLst/>
          </a:prstGeom>
        </p:spPr>
      </p:pic>
    </p:spTree>
    <p:extLst>
      <p:ext uri="{BB962C8B-B14F-4D97-AF65-F5344CB8AC3E}">
        <p14:creationId xmlns:p14="http://schemas.microsoft.com/office/powerpoint/2010/main" val="357076113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0" y="0"/>
            <a:ext cx="9144000" cy="6858000"/>
            <a:chOff x="0" y="0"/>
            <a:chExt cx="9144000" cy="6858000"/>
          </a:xfrm>
        </p:grpSpPr>
        <p:pic>
          <p:nvPicPr>
            <p:cNvPr id="3" name="object 3"/>
            <p:cNvPicPr/>
            <p:nvPr/>
          </p:nvPicPr>
          <p:blipFill>
            <a:blip r:embed="rId2" cstate="print"/>
            <a:stretch>
              <a:fillRect/>
            </a:stretch>
          </p:blipFill>
          <p:spPr>
            <a:xfrm>
              <a:off x="0" y="0"/>
              <a:ext cx="9143999" cy="6857997"/>
            </a:xfrm>
            <a:prstGeom prst="rect">
              <a:avLst/>
            </a:prstGeom>
          </p:spPr>
        </p:pic>
        <p:sp>
          <p:nvSpPr>
            <p:cNvPr id="4" name="object 4"/>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000000">
                <a:alpha val="30195"/>
              </a:srgbClr>
            </a:solidFill>
          </p:spPr>
          <p:txBody>
            <a:bodyPr wrap="square" lIns="0" tIns="0" rIns="0" bIns="0" rtlCol="0"/>
            <a:lstStyle/>
            <a:p>
              <a:endParaRPr/>
            </a:p>
          </p:txBody>
        </p:sp>
        <p:sp>
          <p:nvSpPr>
            <p:cNvPr id="5" name="object 5"/>
            <p:cNvSpPr/>
            <p:nvPr/>
          </p:nvSpPr>
          <p:spPr>
            <a:xfrm>
              <a:off x="179831" y="280415"/>
              <a:ext cx="8136890" cy="1592580"/>
            </a:xfrm>
            <a:custGeom>
              <a:avLst/>
              <a:gdLst/>
              <a:ahLst/>
              <a:cxnLst/>
              <a:rect l="l" t="t" r="r" b="b"/>
              <a:pathLst>
                <a:path w="8136890" h="1592580">
                  <a:moveTo>
                    <a:pt x="481914" y="0"/>
                  </a:moveTo>
                  <a:lnTo>
                    <a:pt x="0" y="1592579"/>
                  </a:lnTo>
                  <a:lnTo>
                    <a:pt x="8136636" y="1201292"/>
                  </a:lnTo>
                  <a:lnTo>
                    <a:pt x="7684262" y="157352"/>
                  </a:lnTo>
                  <a:lnTo>
                    <a:pt x="481914" y="0"/>
                  </a:lnTo>
                  <a:close/>
                </a:path>
              </a:pathLst>
            </a:custGeom>
            <a:solidFill>
              <a:srgbClr val="FF0000">
                <a:alpha val="39999"/>
              </a:srgbClr>
            </a:solidFill>
          </p:spPr>
          <p:txBody>
            <a:bodyPr wrap="square" lIns="0" tIns="0" rIns="0" bIns="0" rtlCol="0"/>
            <a:lstStyle/>
            <a:p>
              <a:endParaRPr/>
            </a:p>
          </p:txBody>
        </p:sp>
      </p:grpSp>
      <p:sp>
        <p:nvSpPr>
          <p:cNvPr id="6" name="object 6"/>
          <p:cNvSpPr txBox="1">
            <a:spLocks noGrp="1"/>
          </p:cNvSpPr>
          <p:nvPr>
            <p:ph type="title"/>
          </p:nvPr>
        </p:nvSpPr>
        <p:spPr>
          <a:xfrm>
            <a:off x="2153514" y="568910"/>
            <a:ext cx="5213985" cy="391795"/>
          </a:xfrm>
          <a:prstGeom prst="rect">
            <a:avLst/>
          </a:prstGeom>
        </p:spPr>
        <p:txBody>
          <a:bodyPr spcFirstLastPara="1" vert="horz" wrap="square" lIns="0" tIns="12700" rIns="0" bIns="0" rtlCol="0" anchor="t" anchorCtr="0">
            <a:spAutoFit/>
          </a:bodyPr>
          <a:lstStyle/>
          <a:p>
            <a:pPr marL="12700">
              <a:lnSpc>
                <a:spcPct val="100000"/>
              </a:lnSpc>
              <a:spcBef>
                <a:spcPts val="100"/>
              </a:spcBef>
            </a:pPr>
            <a:r>
              <a:rPr sz="2400" spc="-35" dirty="0"/>
              <a:t>Huge</a:t>
            </a:r>
            <a:r>
              <a:rPr sz="2400" spc="100" dirty="0"/>
              <a:t> </a:t>
            </a:r>
            <a:r>
              <a:rPr sz="2400" spc="35" dirty="0"/>
              <a:t>thruster</a:t>
            </a:r>
            <a:r>
              <a:rPr sz="2400" spc="90" dirty="0"/>
              <a:t> </a:t>
            </a:r>
            <a:r>
              <a:rPr sz="2400" spc="35" dirty="0"/>
              <a:t>have</a:t>
            </a:r>
            <a:r>
              <a:rPr sz="2400" spc="105" dirty="0"/>
              <a:t> </a:t>
            </a:r>
            <a:r>
              <a:rPr sz="2400" spc="15" dirty="0"/>
              <a:t>the</a:t>
            </a:r>
            <a:r>
              <a:rPr sz="2400" spc="100" dirty="0"/>
              <a:t> </a:t>
            </a:r>
            <a:r>
              <a:rPr sz="2400" spc="-25" dirty="0"/>
              <a:t>problem</a:t>
            </a:r>
            <a:r>
              <a:rPr sz="2400" spc="90" dirty="0"/>
              <a:t> </a:t>
            </a:r>
            <a:r>
              <a:rPr sz="2400" spc="35" dirty="0"/>
              <a:t>at</a:t>
            </a:r>
            <a:endParaRPr sz="2400" dirty="0"/>
          </a:p>
        </p:txBody>
      </p:sp>
      <p:sp>
        <p:nvSpPr>
          <p:cNvPr id="7" name="object 7"/>
          <p:cNvSpPr txBox="1"/>
          <p:nvPr/>
        </p:nvSpPr>
        <p:spPr>
          <a:xfrm>
            <a:off x="2153513" y="887984"/>
            <a:ext cx="3881120" cy="756920"/>
          </a:xfrm>
          <a:prstGeom prst="rect">
            <a:avLst/>
          </a:prstGeom>
        </p:spPr>
        <p:txBody>
          <a:bodyPr vert="horz" wrap="square" lIns="0" tIns="12700" rIns="0" bIns="0" rtlCol="0">
            <a:spAutoFit/>
          </a:bodyPr>
          <a:lstStyle/>
          <a:p>
            <a:pPr marL="12700">
              <a:spcBef>
                <a:spcPts val="100"/>
              </a:spcBef>
            </a:pPr>
            <a:r>
              <a:rPr sz="4800" spc="-40" dirty="0">
                <a:solidFill>
                  <a:srgbClr val="FFFFFF"/>
                </a:solidFill>
                <a:latin typeface="Microsoft YaHei"/>
                <a:cs typeface="Microsoft YaHei"/>
              </a:rPr>
              <a:t>Grid</a:t>
            </a:r>
            <a:r>
              <a:rPr sz="4800" spc="180" dirty="0">
                <a:solidFill>
                  <a:srgbClr val="FFFFFF"/>
                </a:solidFill>
                <a:latin typeface="Microsoft YaHei"/>
                <a:cs typeface="Microsoft YaHei"/>
              </a:rPr>
              <a:t> </a:t>
            </a:r>
            <a:r>
              <a:rPr sz="4800" spc="114" dirty="0">
                <a:solidFill>
                  <a:srgbClr val="FFFFFF"/>
                </a:solidFill>
                <a:latin typeface="Microsoft YaHei"/>
                <a:cs typeface="Microsoft YaHei"/>
              </a:rPr>
              <a:t>systems</a:t>
            </a:r>
            <a:endParaRPr sz="4800">
              <a:latin typeface="Microsoft YaHei"/>
              <a:cs typeface="Microsoft YaHei"/>
            </a:endParaRPr>
          </a:p>
        </p:txBody>
      </p:sp>
      <p:sp>
        <p:nvSpPr>
          <p:cNvPr id="8" name="object 8"/>
          <p:cNvSpPr/>
          <p:nvPr/>
        </p:nvSpPr>
        <p:spPr>
          <a:xfrm>
            <a:off x="4299458" y="1867026"/>
            <a:ext cx="2037714" cy="2162810"/>
          </a:xfrm>
          <a:custGeom>
            <a:avLst/>
            <a:gdLst/>
            <a:ahLst/>
            <a:cxnLst/>
            <a:rect l="l" t="t" r="r" b="b"/>
            <a:pathLst>
              <a:path w="2037714" h="2162810">
                <a:moveTo>
                  <a:pt x="906907" y="381508"/>
                </a:moveTo>
                <a:lnTo>
                  <a:pt x="759968" y="514604"/>
                </a:lnTo>
                <a:lnTo>
                  <a:pt x="294132" y="0"/>
                </a:lnTo>
                <a:lnTo>
                  <a:pt x="0" y="266192"/>
                </a:lnTo>
                <a:lnTo>
                  <a:pt x="465836" y="780796"/>
                </a:lnTo>
                <a:lnTo>
                  <a:pt x="318897" y="913892"/>
                </a:lnTo>
                <a:lnTo>
                  <a:pt x="879094" y="941832"/>
                </a:lnTo>
                <a:lnTo>
                  <a:pt x="906907" y="381508"/>
                </a:lnTo>
                <a:close/>
              </a:path>
              <a:path w="2037714" h="2162810">
                <a:moveTo>
                  <a:pt x="2037334" y="1538351"/>
                </a:moveTo>
                <a:lnTo>
                  <a:pt x="2035454" y="1489583"/>
                </a:lnTo>
                <a:lnTo>
                  <a:pt x="2029904" y="1441843"/>
                </a:lnTo>
                <a:lnTo>
                  <a:pt x="2020849" y="1395260"/>
                </a:lnTo>
                <a:lnTo>
                  <a:pt x="2008390" y="1349984"/>
                </a:lnTo>
                <a:lnTo>
                  <a:pt x="1992706" y="1306156"/>
                </a:lnTo>
                <a:lnTo>
                  <a:pt x="1973897" y="1263904"/>
                </a:lnTo>
                <a:lnTo>
                  <a:pt x="1953704" y="1226312"/>
                </a:lnTo>
                <a:lnTo>
                  <a:pt x="1952129" y="1223365"/>
                </a:lnTo>
                <a:lnTo>
                  <a:pt x="1927517" y="1184694"/>
                </a:lnTo>
                <a:lnTo>
                  <a:pt x="1900224" y="1148029"/>
                </a:lnTo>
                <a:lnTo>
                  <a:pt x="1870379" y="1113485"/>
                </a:lnTo>
                <a:lnTo>
                  <a:pt x="1838121" y="1081227"/>
                </a:lnTo>
                <a:lnTo>
                  <a:pt x="1803577" y="1051382"/>
                </a:lnTo>
                <a:lnTo>
                  <a:pt x="1766912" y="1024089"/>
                </a:lnTo>
                <a:lnTo>
                  <a:pt x="1728241" y="999477"/>
                </a:lnTo>
                <a:lnTo>
                  <a:pt x="1725295" y="997902"/>
                </a:lnTo>
                <a:lnTo>
                  <a:pt x="1725295" y="1538351"/>
                </a:lnTo>
                <a:lnTo>
                  <a:pt x="1721904" y="1584464"/>
                </a:lnTo>
                <a:lnTo>
                  <a:pt x="1712074" y="1628482"/>
                </a:lnTo>
                <a:lnTo>
                  <a:pt x="1696288" y="1669910"/>
                </a:lnTo>
                <a:lnTo>
                  <a:pt x="1675015" y="1708264"/>
                </a:lnTo>
                <a:lnTo>
                  <a:pt x="1648752" y="1743075"/>
                </a:lnTo>
                <a:lnTo>
                  <a:pt x="1617967" y="1773859"/>
                </a:lnTo>
                <a:lnTo>
                  <a:pt x="1583156" y="1800123"/>
                </a:lnTo>
                <a:lnTo>
                  <a:pt x="1544802" y="1821395"/>
                </a:lnTo>
                <a:lnTo>
                  <a:pt x="1503375" y="1837182"/>
                </a:lnTo>
                <a:lnTo>
                  <a:pt x="1459357" y="1847011"/>
                </a:lnTo>
                <a:lnTo>
                  <a:pt x="1413256" y="1850390"/>
                </a:lnTo>
                <a:lnTo>
                  <a:pt x="1367142" y="1847011"/>
                </a:lnTo>
                <a:lnTo>
                  <a:pt x="1323124" y="1837182"/>
                </a:lnTo>
                <a:lnTo>
                  <a:pt x="1281696" y="1821395"/>
                </a:lnTo>
                <a:lnTo>
                  <a:pt x="1243342" y="1800123"/>
                </a:lnTo>
                <a:lnTo>
                  <a:pt x="1208532" y="1773859"/>
                </a:lnTo>
                <a:lnTo>
                  <a:pt x="1177747" y="1743075"/>
                </a:lnTo>
                <a:lnTo>
                  <a:pt x="1151483" y="1708264"/>
                </a:lnTo>
                <a:lnTo>
                  <a:pt x="1130211" y="1669910"/>
                </a:lnTo>
                <a:lnTo>
                  <a:pt x="1114425" y="1628482"/>
                </a:lnTo>
                <a:lnTo>
                  <a:pt x="1104595" y="1584464"/>
                </a:lnTo>
                <a:lnTo>
                  <a:pt x="1101217" y="1538351"/>
                </a:lnTo>
                <a:lnTo>
                  <a:pt x="1104595" y="1492250"/>
                </a:lnTo>
                <a:lnTo>
                  <a:pt x="1114425" y="1448231"/>
                </a:lnTo>
                <a:lnTo>
                  <a:pt x="1130211" y="1406804"/>
                </a:lnTo>
                <a:lnTo>
                  <a:pt x="1151483" y="1368450"/>
                </a:lnTo>
                <a:lnTo>
                  <a:pt x="1177747" y="1333639"/>
                </a:lnTo>
                <a:lnTo>
                  <a:pt x="1208532" y="1302854"/>
                </a:lnTo>
                <a:lnTo>
                  <a:pt x="1243342" y="1276591"/>
                </a:lnTo>
                <a:lnTo>
                  <a:pt x="1281696" y="1255318"/>
                </a:lnTo>
                <a:lnTo>
                  <a:pt x="1323124" y="1239532"/>
                </a:lnTo>
                <a:lnTo>
                  <a:pt x="1367142" y="1229702"/>
                </a:lnTo>
                <a:lnTo>
                  <a:pt x="1413256" y="1226312"/>
                </a:lnTo>
                <a:lnTo>
                  <a:pt x="1459357" y="1229702"/>
                </a:lnTo>
                <a:lnTo>
                  <a:pt x="1503375" y="1239532"/>
                </a:lnTo>
                <a:lnTo>
                  <a:pt x="1544802" y="1255318"/>
                </a:lnTo>
                <a:lnTo>
                  <a:pt x="1583156" y="1276591"/>
                </a:lnTo>
                <a:lnTo>
                  <a:pt x="1617967" y="1302854"/>
                </a:lnTo>
                <a:lnTo>
                  <a:pt x="1648752" y="1333639"/>
                </a:lnTo>
                <a:lnTo>
                  <a:pt x="1675015" y="1368450"/>
                </a:lnTo>
                <a:lnTo>
                  <a:pt x="1696288" y="1406804"/>
                </a:lnTo>
                <a:lnTo>
                  <a:pt x="1712074" y="1448231"/>
                </a:lnTo>
                <a:lnTo>
                  <a:pt x="1721904" y="1492250"/>
                </a:lnTo>
                <a:lnTo>
                  <a:pt x="1725295" y="1538351"/>
                </a:lnTo>
                <a:lnTo>
                  <a:pt x="1725295" y="997902"/>
                </a:lnTo>
                <a:lnTo>
                  <a:pt x="1687703" y="977709"/>
                </a:lnTo>
                <a:lnTo>
                  <a:pt x="1645450" y="958900"/>
                </a:lnTo>
                <a:lnTo>
                  <a:pt x="1601622" y="943216"/>
                </a:lnTo>
                <a:lnTo>
                  <a:pt x="1556346" y="930757"/>
                </a:lnTo>
                <a:lnTo>
                  <a:pt x="1509763" y="921702"/>
                </a:lnTo>
                <a:lnTo>
                  <a:pt x="1462024" y="916152"/>
                </a:lnTo>
                <a:lnTo>
                  <a:pt x="1413256" y="914273"/>
                </a:lnTo>
                <a:lnTo>
                  <a:pt x="1364475" y="916152"/>
                </a:lnTo>
                <a:lnTo>
                  <a:pt x="1316736" y="921702"/>
                </a:lnTo>
                <a:lnTo>
                  <a:pt x="1270152" y="930757"/>
                </a:lnTo>
                <a:lnTo>
                  <a:pt x="1224876" y="943216"/>
                </a:lnTo>
                <a:lnTo>
                  <a:pt x="1181049" y="958900"/>
                </a:lnTo>
                <a:lnTo>
                  <a:pt x="1138796" y="977709"/>
                </a:lnTo>
                <a:lnTo>
                  <a:pt x="1098257" y="999477"/>
                </a:lnTo>
                <a:lnTo>
                  <a:pt x="1059586" y="1024089"/>
                </a:lnTo>
                <a:lnTo>
                  <a:pt x="1022921" y="1051382"/>
                </a:lnTo>
                <a:lnTo>
                  <a:pt x="988377" y="1081227"/>
                </a:lnTo>
                <a:lnTo>
                  <a:pt x="956119" y="1113485"/>
                </a:lnTo>
                <a:lnTo>
                  <a:pt x="926274" y="1148029"/>
                </a:lnTo>
                <a:lnTo>
                  <a:pt x="898982" y="1184694"/>
                </a:lnTo>
                <a:lnTo>
                  <a:pt x="874369" y="1223365"/>
                </a:lnTo>
                <a:lnTo>
                  <a:pt x="852601" y="1263904"/>
                </a:lnTo>
                <a:lnTo>
                  <a:pt x="833793" y="1306156"/>
                </a:lnTo>
                <a:lnTo>
                  <a:pt x="818108" y="1349984"/>
                </a:lnTo>
                <a:lnTo>
                  <a:pt x="805649" y="1395260"/>
                </a:lnTo>
                <a:lnTo>
                  <a:pt x="796594" y="1441843"/>
                </a:lnTo>
                <a:lnTo>
                  <a:pt x="791044" y="1489583"/>
                </a:lnTo>
                <a:lnTo>
                  <a:pt x="789178" y="1538351"/>
                </a:lnTo>
                <a:lnTo>
                  <a:pt x="791044" y="1587131"/>
                </a:lnTo>
                <a:lnTo>
                  <a:pt x="796594" y="1634871"/>
                </a:lnTo>
                <a:lnTo>
                  <a:pt x="805649" y="1681454"/>
                </a:lnTo>
                <a:lnTo>
                  <a:pt x="818108" y="1726730"/>
                </a:lnTo>
                <a:lnTo>
                  <a:pt x="833793" y="1770557"/>
                </a:lnTo>
                <a:lnTo>
                  <a:pt x="852601" y="1812810"/>
                </a:lnTo>
                <a:lnTo>
                  <a:pt x="874369" y="1853349"/>
                </a:lnTo>
                <a:lnTo>
                  <a:pt x="898982" y="1892020"/>
                </a:lnTo>
                <a:lnTo>
                  <a:pt x="926274" y="1928685"/>
                </a:lnTo>
                <a:lnTo>
                  <a:pt x="956119" y="1963229"/>
                </a:lnTo>
                <a:lnTo>
                  <a:pt x="988377" y="1995487"/>
                </a:lnTo>
                <a:lnTo>
                  <a:pt x="1022921" y="2025332"/>
                </a:lnTo>
                <a:lnTo>
                  <a:pt x="1059586" y="2052624"/>
                </a:lnTo>
                <a:lnTo>
                  <a:pt x="1098257" y="2077237"/>
                </a:lnTo>
                <a:lnTo>
                  <a:pt x="1138796" y="2099005"/>
                </a:lnTo>
                <a:lnTo>
                  <a:pt x="1181049" y="2117814"/>
                </a:lnTo>
                <a:lnTo>
                  <a:pt x="1224876" y="2133498"/>
                </a:lnTo>
                <a:lnTo>
                  <a:pt x="1270152" y="2145957"/>
                </a:lnTo>
                <a:lnTo>
                  <a:pt x="1316736" y="2155012"/>
                </a:lnTo>
                <a:lnTo>
                  <a:pt x="1364475" y="2160562"/>
                </a:lnTo>
                <a:lnTo>
                  <a:pt x="1413256" y="2162429"/>
                </a:lnTo>
                <a:lnTo>
                  <a:pt x="1462024" y="2160562"/>
                </a:lnTo>
                <a:lnTo>
                  <a:pt x="1509763" y="2155012"/>
                </a:lnTo>
                <a:lnTo>
                  <a:pt x="1556346" y="2145957"/>
                </a:lnTo>
                <a:lnTo>
                  <a:pt x="1601622" y="2133498"/>
                </a:lnTo>
                <a:lnTo>
                  <a:pt x="1645450" y="2117814"/>
                </a:lnTo>
                <a:lnTo>
                  <a:pt x="1687703" y="2099005"/>
                </a:lnTo>
                <a:lnTo>
                  <a:pt x="1728241" y="2077237"/>
                </a:lnTo>
                <a:lnTo>
                  <a:pt x="1766912" y="2052624"/>
                </a:lnTo>
                <a:lnTo>
                  <a:pt x="1803577" y="2025332"/>
                </a:lnTo>
                <a:lnTo>
                  <a:pt x="1838121" y="1995487"/>
                </a:lnTo>
                <a:lnTo>
                  <a:pt x="1870379" y="1963229"/>
                </a:lnTo>
                <a:lnTo>
                  <a:pt x="1900224" y="1928685"/>
                </a:lnTo>
                <a:lnTo>
                  <a:pt x="1927517" y="1892020"/>
                </a:lnTo>
                <a:lnTo>
                  <a:pt x="1952129" y="1853349"/>
                </a:lnTo>
                <a:lnTo>
                  <a:pt x="1953704" y="1850390"/>
                </a:lnTo>
                <a:lnTo>
                  <a:pt x="1973897" y="1812810"/>
                </a:lnTo>
                <a:lnTo>
                  <a:pt x="1992706" y="1770557"/>
                </a:lnTo>
                <a:lnTo>
                  <a:pt x="2008390" y="1726730"/>
                </a:lnTo>
                <a:lnTo>
                  <a:pt x="2020849" y="1681454"/>
                </a:lnTo>
                <a:lnTo>
                  <a:pt x="2029904" y="1634871"/>
                </a:lnTo>
                <a:lnTo>
                  <a:pt x="2035454" y="1587131"/>
                </a:lnTo>
                <a:lnTo>
                  <a:pt x="2037334" y="1538351"/>
                </a:lnTo>
                <a:close/>
              </a:path>
            </a:pathLst>
          </a:custGeom>
          <a:solidFill>
            <a:srgbClr val="FF0000">
              <a:alpha val="39999"/>
            </a:srgbClr>
          </a:solidFill>
        </p:spPr>
        <p:txBody>
          <a:bodyPr wrap="square" lIns="0" tIns="0" rIns="0" bIns="0" rtlCol="0"/>
          <a:lstStyle/>
          <a:p>
            <a:endParaRPr/>
          </a:p>
        </p:txBody>
      </p:sp>
      <p:sp>
        <p:nvSpPr>
          <p:cNvPr id="9" name="object 6">
            <a:extLst>
              <a:ext uri="{FF2B5EF4-FFF2-40B4-BE49-F238E27FC236}">
                <a16:creationId xmlns:a16="http://schemas.microsoft.com/office/drawing/2014/main" id="{91227A83-F9E6-1A9B-F6C5-38844004C9EA}"/>
              </a:ext>
            </a:extLst>
          </p:cNvPr>
          <p:cNvSpPr txBox="1">
            <a:spLocks/>
          </p:cNvSpPr>
          <p:nvPr/>
        </p:nvSpPr>
        <p:spPr>
          <a:xfrm>
            <a:off x="2153513" y="1560068"/>
            <a:ext cx="5213985" cy="391795"/>
          </a:xfrm>
          <a:prstGeom prst="rect">
            <a:avLst/>
          </a:prstGeom>
          <a:noFill/>
          <a:ln>
            <a:noFill/>
          </a:ln>
        </p:spPr>
        <p:txBody>
          <a:bodyPr spcFirstLastPara="1" vert="horz" wrap="square" lIns="0" tIns="12700" rIns="0" bIns="0" rtlCol="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267"/>
              <a:buFont typeface="Libre Franklin"/>
              <a:buNone/>
              <a:defRPr sz="2800" b="0" i="0" u="none" strike="noStrike" cap="none">
                <a:solidFill>
                  <a:schemeClr val="bg1"/>
                </a:solidFill>
                <a:latin typeface="Microsoft YaHei"/>
                <a:ea typeface="Libre Franklin"/>
                <a:cs typeface="Microsoft YaHei"/>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a:lnSpc>
                <a:spcPct val="100000"/>
              </a:lnSpc>
              <a:spcBef>
                <a:spcPts val="100"/>
              </a:spcBef>
            </a:pPr>
            <a:r>
              <a:rPr lang="en-US" sz="2400" spc="-35" dirty="0"/>
              <a:t>But not only as there is also</a:t>
            </a:r>
            <a:endParaRPr lang="en-US" sz="2400" dirty="0"/>
          </a:p>
        </p:txBody>
      </p:sp>
    </p:spTree>
    <p:extLst>
      <p:ext uri="{BB962C8B-B14F-4D97-AF65-F5344CB8AC3E}">
        <p14:creationId xmlns:p14="http://schemas.microsoft.com/office/powerpoint/2010/main" val="245601510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a:p>
            <a:pPr lvl="1">
              <a:lnSpc>
                <a:spcPct val="110000"/>
              </a:lnSpc>
            </a:pPr>
            <a:r>
              <a:rPr lang="en-US" sz="2000" dirty="0"/>
              <a:t>Harness</a:t>
            </a:r>
          </a:p>
          <a:p>
            <a:pPr lvl="1">
              <a:lnSpc>
                <a:spcPct val="110000"/>
              </a:lnSpc>
            </a:pPr>
            <a:r>
              <a:rPr lang="en-US" sz="2000" dirty="0"/>
              <a:t>RFG</a:t>
            </a:r>
          </a:p>
          <a:p>
            <a:pPr lvl="1">
              <a:lnSpc>
                <a:spcPct val="110000"/>
              </a:lnSpc>
            </a:pPr>
            <a:r>
              <a:rPr lang="en-US" sz="2000" dirty="0"/>
              <a:t>Neutralizer</a:t>
            </a:r>
          </a:p>
          <a:p>
            <a:pPr lvl="1">
              <a:lnSpc>
                <a:spcPct val="110000"/>
              </a:lnSpc>
            </a:pPr>
            <a:r>
              <a:rPr lang="en-US" sz="2000" dirty="0"/>
              <a:t>Ceramic</a:t>
            </a:r>
          </a:p>
          <a:p>
            <a:pPr lvl="1">
              <a:lnSpc>
                <a:spcPct val="110000"/>
              </a:lnSpc>
            </a:pPr>
            <a:r>
              <a:rPr lang="en-US" sz="2000" dirty="0"/>
              <a:t>Testing on Ground (Vacuum level -&gt; </a:t>
            </a:r>
            <a:r>
              <a:rPr lang="en-US" sz="2000" dirty="0" err="1"/>
              <a:t>Paschen</a:t>
            </a:r>
            <a:r>
              <a:rPr lang="en-US" sz="2000" dirty="0"/>
              <a:t> curve, sputter material)</a:t>
            </a:r>
          </a:p>
          <a:p>
            <a:pPr lvl="1">
              <a:lnSpc>
                <a:spcPct val="110000"/>
              </a:lnSpc>
            </a:pPr>
            <a:r>
              <a:rPr lang="en-US" sz="2000" dirty="0"/>
              <a:t>Gas Inlet</a:t>
            </a:r>
          </a:p>
          <a:p>
            <a:pPr lvl="1">
              <a:lnSpc>
                <a:spcPct val="110000"/>
              </a:lnSpc>
            </a:pPr>
            <a:r>
              <a:rPr lang="en-US" sz="2000" dirty="0"/>
              <a:t>…</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(51/70)?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179</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8" name="Grafik 7">
            <a:extLst>
              <a:ext uri="{FF2B5EF4-FFF2-40B4-BE49-F238E27FC236}">
                <a16:creationId xmlns:a16="http://schemas.microsoft.com/office/drawing/2014/main" id="{856FE620-8627-55A4-CE74-569AA0D0668E}"/>
              </a:ext>
            </a:extLst>
          </p:cNvPr>
          <p:cNvPicPr>
            <a:picLocks noChangeAspect="1"/>
          </p:cNvPicPr>
          <p:nvPr/>
        </p:nvPicPr>
        <p:blipFill>
          <a:blip r:embed="rId2"/>
          <a:stretch>
            <a:fillRect/>
          </a:stretch>
        </p:blipFill>
        <p:spPr>
          <a:xfrm>
            <a:off x="4104919" y="2314478"/>
            <a:ext cx="7228179" cy="1986060"/>
          </a:xfrm>
          <a:prstGeom prst="rect">
            <a:avLst/>
          </a:prstGeom>
        </p:spPr>
      </p:pic>
    </p:spTree>
    <p:extLst>
      <p:ext uri="{BB962C8B-B14F-4D97-AF65-F5344CB8AC3E}">
        <p14:creationId xmlns:p14="http://schemas.microsoft.com/office/powerpoint/2010/main" val="3524268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Valve Types</a:t>
            </a:r>
          </a:p>
          <a:p>
            <a:pPr marL="630000" lvl="1" indent="-270000">
              <a:lnSpc>
                <a:spcPct val="100000"/>
              </a:lnSpc>
              <a:spcBef>
                <a:spcPts val="600"/>
              </a:spcBef>
            </a:pPr>
            <a:r>
              <a:rPr lang="en-US" sz="2000" dirty="0"/>
              <a:t>Check Valves: Never tight + oscillations</a:t>
            </a:r>
            <a:endParaRPr lang="de-DE" sz="2000" dirty="0"/>
          </a:p>
          <a:p>
            <a:pPr lvl="2">
              <a:lnSpc>
                <a:spcPct val="110000"/>
              </a:lnSpc>
            </a:pPr>
            <a:endParaRPr lang="de-DE" sz="1799"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18</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grpSp>
        <p:nvGrpSpPr>
          <p:cNvPr id="9" name="object 18">
            <a:extLst>
              <a:ext uri="{FF2B5EF4-FFF2-40B4-BE49-F238E27FC236}">
                <a16:creationId xmlns:a16="http://schemas.microsoft.com/office/drawing/2014/main" id="{500F9095-67FB-4F86-BE38-17AB65CE61C8}"/>
              </a:ext>
            </a:extLst>
          </p:cNvPr>
          <p:cNvGrpSpPr/>
          <p:nvPr/>
        </p:nvGrpSpPr>
        <p:grpSpPr>
          <a:xfrm>
            <a:off x="1540005" y="3851310"/>
            <a:ext cx="4108223" cy="2299939"/>
            <a:chOff x="6080637" y="5268467"/>
            <a:chExt cx="1894839" cy="1280160"/>
          </a:xfrm>
          <a:solidFill>
            <a:schemeClr val="bg1"/>
          </a:solidFill>
        </p:grpSpPr>
        <p:pic>
          <p:nvPicPr>
            <p:cNvPr id="10" name="object 19">
              <a:extLst>
                <a:ext uri="{FF2B5EF4-FFF2-40B4-BE49-F238E27FC236}">
                  <a16:creationId xmlns:a16="http://schemas.microsoft.com/office/drawing/2014/main" id="{34BE6CF7-CA3E-4B8C-BB28-AAC926694F7C}"/>
                </a:ext>
              </a:extLst>
            </p:cNvPr>
            <p:cNvPicPr/>
            <p:nvPr/>
          </p:nvPicPr>
          <p:blipFill>
            <a:blip r:embed="rId2" cstate="print"/>
            <a:stretch>
              <a:fillRect/>
            </a:stretch>
          </p:blipFill>
          <p:spPr>
            <a:xfrm>
              <a:off x="6083685" y="5521452"/>
              <a:ext cx="1891283" cy="1027175"/>
            </a:xfrm>
            <a:prstGeom prst="rect">
              <a:avLst/>
            </a:prstGeom>
            <a:grpFill/>
          </p:spPr>
        </p:pic>
        <p:sp>
          <p:nvSpPr>
            <p:cNvPr id="11" name="object 20">
              <a:extLst>
                <a:ext uri="{FF2B5EF4-FFF2-40B4-BE49-F238E27FC236}">
                  <a16:creationId xmlns:a16="http://schemas.microsoft.com/office/drawing/2014/main" id="{12456411-AEC5-49A1-9935-E4D5F8D9ACBD}"/>
                </a:ext>
              </a:extLst>
            </p:cNvPr>
            <p:cNvSpPr/>
            <p:nvPr/>
          </p:nvSpPr>
          <p:spPr>
            <a:xfrm>
              <a:off x="6080637" y="5268467"/>
              <a:ext cx="990600" cy="259079"/>
            </a:xfrm>
            <a:custGeom>
              <a:avLst/>
              <a:gdLst/>
              <a:ahLst/>
              <a:cxnLst/>
              <a:rect l="l" t="t" r="r" b="b"/>
              <a:pathLst>
                <a:path w="990600" h="259079">
                  <a:moveTo>
                    <a:pt x="990599" y="245363"/>
                  </a:moveTo>
                  <a:lnTo>
                    <a:pt x="4571" y="0"/>
                  </a:lnTo>
                  <a:lnTo>
                    <a:pt x="0" y="12191"/>
                  </a:lnTo>
                  <a:lnTo>
                    <a:pt x="987551" y="259079"/>
                  </a:lnTo>
                  <a:lnTo>
                    <a:pt x="990599" y="245363"/>
                  </a:lnTo>
                  <a:close/>
                </a:path>
              </a:pathLst>
            </a:custGeom>
            <a:grpFill/>
          </p:spPr>
          <p:txBody>
            <a:bodyPr wrap="square" lIns="0" tIns="0" rIns="0" bIns="0" rtlCol="0"/>
            <a:lstStyle/>
            <a:p>
              <a:endParaRPr sz="1799"/>
            </a:p>
          </p:txBody>
        </p:sp>
      </p:grpSp>
      <p:pic>
        <p:nvPicPr>
          <p:cNvPr id="12" name="Grafik 11">
            <a:extLst>
              <a:ext uri="{FF2B5EF4-FFF2-40B4-BE49-F238E27FC236}">
                <a16:creationId xmlns:a16="http://schemas.microsoft.com/office/drawing/2014/main" id="{723CFA21-5271-4776-ABEE-E0C445FB1DDC}"/>
              </a:ext>
            </a:extLst>
          </p:cNvPr>
          <p:cNvPicPr>
            <a:picLocks noChangeAspect="1"/>
          </p:cNvPicPr>
          <p:nvPr/>
        </p:nvPicPr>
        <p:blipFill>
          <a:blip r:embed="rId3"/>
          <a:stretch>
            <a:fillRect/>
          </a:stretch>
        </p:blipFill>
        <p:spPr>
          <a:xfrm>
            <a:off x="5981732" y="4155306"/>
            <a:ext cx="5810250" cy="2276475"/>
          </a:xfrm>
          <a:prstGeom prst="rect">
            <a:avLst/>
          </a:prstGeom>
        </p:spPr>
      </p:pic>
    </p:spTree>
    <p:extLst>
      <p:ext uri="{BB962C8B-B14F-4D97-AF65-F5344CB8AC3E}">
        <p14:creationId xmlns:p14="http://schemas.microsoft.com/office/powerpoint/2010/main" val="127800724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a:p>
            <a:pPr lvl="1">
              <a:lnSpc>
                <a:spcPct val="110000"/>
              </a:lnSpc>
            </a:pPr>
            <a:r>
              <a:rPr lang="en-US" sz="2000" dirty="0"/>
              <a:t>Testing on Ground </a:t>
            </a:r>
            <a:br>
              <a:rPr lang="en-US" sz="2000" dirty="0"/>
            </a:br>
            <a:r>
              <a:rPr lang="en-US" sz="2000" dirty="0"/>
              <a:t>(Vacuum level -&gt; </a:t>
            </a:r>
            <a:r>
              <a:rPr lang="en-US" sz="2000" dirty="0" err="1"/>
              <a:t>Paschen</a:t>
            </a:r>
            <a:r>
              <a:rPr lang="en-US" sz="2000" dirty="0"/>
              <a:t> curve)</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(52/70)?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180</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1026" name="Picture 2">
            <a:extLst>
              <a:ext uri="{FF2B5EF4-FFF2-40B4-BE49-F238E27FC236}">
                <a16:creationId xmlns:a16="http://schemas.microsoft.com/office/drawing/2014/main" id="{F826B246-079C-BAE9-35E1-9D06DD168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4358" y="1404937"/>
            <a:ext cx="5476875" cy="5438775"/>
          </a:xfrm>
          <a:prstGeom prst="rect">
            <a:avLst/>
          </a:prstGeom>
          <a:solidFill>
            <a:schemeClr val="bg1"/>
          </a:solidFill>
        </p:spPr>
      </p:pic>
    </p:spTree>
    <p:extLst>
      <p:ext uri="{BB962C8B-B14F-4D97-AF65-F5344CB8AC3E}">
        <p14:creationId xmlns:p14="http://schemas.microsoft.com/office/powerpoint/2010/main" val="252928923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a:p>
            <a:pPr lvl="1">
              <a:lnSpc>
                <a:spcPct val="110000"/>
              </a:lnSpc>
            </a:pPr>
            <a:r>
              <a:rPr lang="en-US" sz="2000" dirty="0"/>
              <a:t>Testing on Ground (Sputter material)</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(53/70)?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181</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9" name="Picture 2">
            <a:extLst>
              <a:ext uri="{FF2B5EF4-FFF2-40B4-BE49-F238E27FC236}">
                <a16:creationId xmlns:a16="http://schemas.microsoft.com/office/drawing/2014/main" id="{2A34C764-7F7B-0E42-61D0-91BBAC363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714" y="3200216"/>
            <a:ext cx="9010574" cy="3245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95822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a:p>
            <a:pPr lvl="1">
              <a:lnSpc>
                <a:spcPct val="110000"/>
              </a:lnSpc>
            </a:pPr>
            <a:r>
              <a:rPr lang="en-US" sz="2000" dirty="0"/>
              <a:t>Gas Inlet</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(47/x)?</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182</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9" name="Grafik 8">
            <a:extLst>
              <a:ext uri="{FF2B5EF4-FFF2-40B4-BE49-F238E27FC236}">
                <a16:creationId xmlns:a16="http://schemas.microsoft.com/office/drawing/2014/main" id="{5FFFE9C4-2515-363B-E0A0-C3512000DE23}"/>
              </a:ext>
            </a:extLst>
          </p:cNvPr>
          <p:cNvPicPr>
            <a:picLocks noChangeAspect="1"/>
          </p:cNvPicPr>
          <p:nvPr/>
        </p:nvPicPr>
        <p:blipFill>
          <a:blip r:embed="rId2"/>
          <a:stretch>
            <a:fillRect/>
          </a:stretch>
        </p:blipFill>
        <p:spPr>
          <a:xfrm>
            <a:off x="4339796" y="380186"/>
            <a:ext cx="6390115" cy="6078402"/>
          </a:xfrm>
          <a:prstGeom prst="rect">
            <a:avLst/>
          </a:prstGeom>
        </p:spPr>
      </p:pic>
    </p:spTree>
    <p:extLst>
      <p:ext uri="{BB962C8B-B14F-4D97-AF65-F5344CB8AC3E}">
        <p14:creationId xmlns:p14="http://schemas.microsoft.com/office/powerpoint/2010/main" val="143128420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2B245C-7679-4383-87AA-533D1F6C0A08}"/>
              </a:ext>
            </a:extLst>
          </p:cNvPr>
          <p:cNvSpPr>
            <a:spLocks noGrp="1"/>
          </p:cNvSpPr>
          <p:nvPr>
            <p:ph type="body" idx="1"/>
          </p:nvPr>
        </p:nvSpPr>
        <p:spPr>
          <a:solidFill>
            <a:srgbClr val="F2F2F2"/>
          </a:solidFill>
        </p:spPr>
        <p:txBody>
          <a:bodyPr/>
          <a:lstStyle/>
          <a:p>
            <a:pPr>
              <a:lnSpc>
                <a:spcPct val="110000"/>
              </a:lnSpc>
            </a:pPr>
            <a:r>
              <a:rPr lang="en-US" dirty="0"/>
              <a:t>Gridded Ion EP</a:t>
            </a:r>
          </a:p>
          <a:p>
            <a:pPr lvl="1">
              <a:lnSpc>
                <a:spcPct val="110000"/>
              </a:lnSpc>
            </a:pPr>
            <a:r>
              <a:rPr lang="en-US" sz="2000" dirty="0"/>
              <a:t>Microwave discharge: </a:t>
            </a:r>
            <a:br>
              <a:rPr lang="en-US" sz="2000" dirty="0"/>
            </a:br>
            <a:r>
              <a:rPr lang="en-US" sz="2000" spc="15" dirty="0">
                <a:solidFill>
                  <a:srgbClr val="000000"/>
                </a:solidFill>
              </a:rPr>
              <a:t>Emitting</a:t>
            </a:r>
            <a:r>
              <a:rPr lang="en-US" sz="2000" spc="114" dirty="0">
                <a:solidFill>
                  <a:srgbClr val="000000"/>
                </a:solidFill>
              </a:rPr>
              <a:t> </a:t>
            </a:r>
            <a:r>
              <a:rPr lang="en-US" sz="2000" spc="20" dirty="0">
                <a:solidFill>
                  <a:srgbClr val="000000"/>
                </a:solidFill>
              </a:rPr>
              <a:t>microwave -&gt; </a:t>
            </a:r>
            <a:br>
              <a:rPr lang="en-US" sz="2000" spc="20" dirty="0">
                <a:solidFill>
                  <a:srgbClr val="000000"/>
                </a:solidFill>
              </a:rPr>
            </a:br>
            <a:r>
              <a:rPr lang="en-US" sz="2000" spc="-20" dirty="0">
                <a:solidFill>
                  <a:srgbClr val="000000"/>
                </a:solidFill>
              </a:rPr>
              <a:t>Oscillating</a:t>
            </a:r>
            <a:r>
              <a:rPr lang="en-US" sz="2000" spc="80" dirty="0">
                <a:solidFill>
                  <a:srgbClr val="000000"/>
                </a:solidFill>
              </a:rPr>
              <a:t> </a:t>
            </a:r>
            <a:r>
              <a:rPr lang="en-US" sz="2000" spc="10" dirty="0">
                <a:solidFill>
                  <a:srgbClr val="000000"/>
                </a:solidFill>
              </a:rPr>
              <a:t>electric</a:t>
            </a:r>
            <a:r>
              <a:rPr lang="en-US" sz="2000" spc="90" dirty="0">
                <a:solidFill>
                  <a:srgbClr val="000000"/>
                </a:solidFill>
              </a:rPr>
              <a:t> </a:t>
            </a:r>
            <a:r>
              <a:rPr lang="en-US" sz="2000" spc="-5" dirty="0">
                <a:solidFill>
                  <a:srgbClr val="000000"/>
                </a:solidFill>
              </a:rPr>
              <a:t>fields</a:t>
            </a:r>
            <a:r>
              <a:rPr lang="en-US" sz="2000" dirty="0"/>
              <a:t> </a:t>
            </a:r>
          </a:p>
          <a:p>
            <a:pPr>
              <a:lnSpc>
                <a:spcPct val="110000"/>
              </a:lnSpc>
            </a:pPr>
            <a:endParaRPr lang="en-US" dirty="0"/>
          </a:p>
        </p:txBody>
      </p:sp>
      <p:sp>
        <p:nvSpPr>
          <p:cNvPr id="3" name="Titel 2">
            <a:extLst>
              <a:ext uri="{FF2B5EF4-FFF2-40B4-BE49-F238E27FC236}">
                <a16:creationId xmlns:a16="http://schemas.microsoft.com/office/drawing/2014/main" id="{6F7FA60E-A434-4294-BF66-93A3E1F46E8F}"/>
              </a:ext>
            </a:extLst>
          </p:cNvPr>
          <p:cNvSpPr>
            <a:spLocks noGrp="1"/>
          </p:cNvSpPr>
          <p:nvPr>
            <p:ph type="title"/>
          </p:nvPr>
        </p:nvSpPr>
        <p:spPr>
          <a:xfrm>
            <a:off x="1206500" y="174710"/>
            <a:ext cx="10301817" cy="1354285"/>
          </a:xfrm>
        </p:spPr>
        <p:txBody>
          <a:bodyPr>
            <a:normAutofit/>
          </a:bodyPr>
          <a:lstStyle/>
          <a:p>
            <a:r>
              <a:rPr lang="en-US" dirty="0"/>
              <a:t>Which Gridded Ion Electric Propulsion Systems exist (58/70)?</a:t>
            </a:r>
          </a:p>
        </p:txBody>
      </p:sp>
      <p:sp>
        <p:nvSpPr>
          <p:cNvPr id="4" name="Google Shape;132;p8">
            <a:extLst>
              <a:ext uri="{FF2B5EF4-FFF2-40B4-BE49-F238E27FC236}">
                <a16:creationId xmlns:a16="http://schemas.microsoft.com/office/drawing/2014/main" id="{1BBF5E53-9575-4B1B-B16E-084A86F7EB8E}"/>
              </a:ext>
            </a:extLst>
          </p:cNvPr>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fld id="{00000000-1234-1234-1234-123412341234}" type="slidenum">
              <a:rPr kumimoji="0" lang="fr-CH" sz="933" b="1" i="0" u="none" strike="noStrike" kern="0" cap="none" spc="0" normalizeH="0" baseline="0" noProof="0">
                <a:ln>
                  <a:noFill/>
                </a:ln>
                <a:solidFill>
                  <a:srgbClr val="413C3A"/>
                </a:solidFill>
                <a:effectLst/>
                <a:uLnTx/>
                <a:uFillTx/>
                <a:latin typeface="Libre Franklin"/>
                <a:ea typeface="Libre Franklin"/>
                <a:cs typeface="Libre Franklin"/>
                <a:sym typeface="Libre Franklin"/>
              </a:rPr>
              <a:pPr marL="0" marR="0" lvl="0" indent="0" algn="ctr" defTabSz="914400" rtl="0" eaLnBrk="1" fontAlgn="auto" latinLnBrk="0" hangingPunct="1">
                <a:lnSpc>
                  <a:spcPct val="100000"/>
                </a:lnSpc>
                <a:spcBef>
                  <a:spcPts val="0"/>
                </a:spcBef>
                <a:spcAft>
                  <a:spcPts val="0"/>
                </a:spcAft>
                <a:buClr>
                  <a:srgbClr val="000000"/>
                </a:buClr>
                <a:buSzPts val="933"/>
                <a:buFont typeface="Arial"/>
                <a:buNone/>
                <a:tabLst/>
                <a:defRPr/>
              </a:pPr>
              <a:t>183</a:t>
            </a:fld>
            <a:endParaRPr kumimoji="0" sz="933" b="1" i="0" u="none" strike="noStrike" kern="0" cap="none" spc="0" normalizeH="0" baseline="0" noProof="0" dirty="0">
              <a:ln>
                <a:noFill/>
              </a:ln>
              <a:solidFill>
                <a:srgbClr val="413C3A"/>
              </a:solidFill>
              <a:effectLst/>
              <a:uLnTx/>
              <a:uFillTx/>
              <a:latin typeface="Libre Franklin"/>
              <a:ea typeface="Libre Franklin"/>
              <a:cs typeface="Libre Franklin"/>
              <a:sym typeface="Libre Franklin"/>
            </a:endParaRPr>
          </a:p>
        </p:txBody>
      </p:sp>
      <p:sp>
        <p:nvSpPr>
          <p:cNvPr id="5" name="Google Shape;118;p5">
            <a:extLst>
              <a:ext uri="{FF2B5EF4-FFF2-40B4-BE49-F238E27FC236}">
                <a16:creationId xmlns:a16="http://schemas.microsoft.com/office/drawing/2014/main" id="{506F2A00-DE58-4DAD-B27B-BA05A0BD8602}"/>
              </a:ext>
            </a:extLst>
          </p:cNvPr>
          <p:cNvSpPr/>
          <p:nvPr/>
        </p:nvSpPr>
        <p:spPr>
          <a:xfrm>
            <a:off x="1206500" y="1528995"/>
            <a:ext cx="10303200" cy="540000"/>
          </a:xfrm>
          <a:prstGeom prst="rect">
            <a:avLst/>
          </a:prstGeom>
          <a:solidFill>
            <a:schemeClr val="accent1"/>
          </a:solidFill>
          <a:ln>
            <a:noFill/>
          </a:ln>
        </p:spPr>
        <p:txBody>
          <a:bodyPr spcFirstLastPara="1" wrap="square" lIns="91425" tIns="45700" rIns="91425" bIns="45700" anchor="ctr" anchorCtr="0">
            <a:noAutofit/>
          </a:bodyPr>
          <a:lstStyle/>
          <a:p>
            <a:pPr marL="0" indent="0" algn="ctr">
              <a:buNone/>
            </a:pPr>
            <a:r>
              <a:rPr lang="en-US" sz="2670" b="1" dirty="0">
                <a:solidFill>
                  <a:schemeClr val="bg1"/>
                </a:solidFill>
              </a:rPr>
              <a:t>Objective: To develop the basics of Gridded Ion EP</a:t>
            </a:r>
          </a:p>
        </p:txBody>
      </p:sp>
      <p:sp>
        <p:nvSpPr>
          <p:cNvPr id="6" name="Google Shape;119;p5">
            <a:extLst>
              <a:ext uri="{FF2B5EF4-FFF2-40B4-BE49-F238E27FC236}">
                <a16:creationId xmlns:a16="http://schemas.microsoft.com/office/drawing/2014/main" id="{64E739EE-18D8-46C9-8D58-C05E3C3E4C36}"/>
              </a:ext>
            </a:extLst>
          </p:cNvPr>
          <p:cNvSpPr/>
          <p:nvPr/>
        </p:nvSpPr>
        <p:spPr>
          <a:xfrm>
            <a:off x="1206500" y="6205960"/>
            <a:ext cx="10303200" cy="540000"/>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en-US" sz="2670" b="1" i="0" u="none" strike="noStrike" kern="0" cap="none" spc="0" normalizeH="0" baseline="0" dirty="0">
                <a:ln>
                  <a:noFill/>
                </a:ln>
                <a:solidFill>
                  <a:schemeClr val="bg1"/>
                </a:solidFill>
                <a:effectLst/>
                <a:uLnTx/>
                <a:uFillTx/>
                <a:latin typeface="Arial"/>
                <a:ea typeface="Arial"/>
                <a:cs typeface="Arial"/>
                <a:sym typeface="Arial"/>
              </a:rPr>
              <a:t>Space Propulsion ENG-510</a:t>
            </a:r>
          </a:p>
        </p:txBody>
      </p:sp>
      <p:pic>
        <p:nvPicPr>
          <p:cNvPr id="7" name="Grafik 6">
            <a:extLst>
              <a:ext uri="{FF2B5EF4-FFF2-40B4-BE49-F238E27FC236}">
                <a16:creationId xmlns:a16="http://schemas.microsoft.com/office/drawing/2014/main" id="{2EA0D5C8-5625-C9D6-CE81-A6D86A0818DD}"/>
              </a:ext>
            </a:extLst>
          </p:cNvPr>
          <p:cNvPicPr>
            <a:picLocks noChangeAspect="1"/>
          </p:cNvPicPr>
          <p:nvPr/>
        </p:nvPicPr>
        <p:blipFill>
          <a:blip r:embed="rId2"/>
          <a:stretch>
            <a:fillRect/>
          </a:stretch>
        </p:blipFill>
        <p:spPr>
          <a:xfrm>
            <a:off x="5262377" y="1813184"/>
            <a:ext cx="6353556" cy="4546092"/>
          </a:xfrm>
          <a:prstGeom prst="rect">
            <a:avLst/>
          </a:prstGeom>
          <a:solidFill>
            <a:schemeClr val="bg1"/>
          </a:solidFill>
        </p:spPr>
      </p:pic>
    </p:spTree>
    <p:extLst>
      <p:ext uri="{BB962C8B-B14F-4D97-AF65-F5344CB8AC3E}">
        <p14:creationId xmlns:p14="http://schemas.microsoft.com/office/powerpoint/2010/main" val="391607729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a:xfrm>
            <a:off x="1206500" y="1951929"/>
            <a:ext cx="10301817" cy="4515696"/>
          </a:xfrm>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184</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a:t>
            </a:r>
            <a:r>
              <a:rPr lang="en-US" sz="2400" noProof="0" dirty="0" err="1"/>
              <a:t>ectrical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181206" y="1317207"/>
            <a:ext cx="279480" cy="21492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5200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Electrostatic</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5200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Electromagnetic</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967583"/>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Hall Effect Thruster</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Pulsed Plasma Thruster</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Magnetic Nozzle Thruster</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181207" y="5583554"/>
            <a:ext cx="2794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181207" y="6051256"/>
            <a:ext cx="2699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129056"/>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Gridded Ion Thruster</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562842"/>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Field Emission EP</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390645"/>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Electrospray (Colloid) Thruster</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60684" y="442087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MPD Thruster</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181206" y="478680"/>
            <a:ext cx="279479" cy="29878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181206" y="2912466"/>
            <a:ext cx="279479" cy="5540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181206" y="3466495"/>
            <a:ext cx="279478" cy="2737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181206" y="3466495"/>
            <a:ext cx="279478" cy="130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hteck: abgerundete Ecken 27">
            <a:extLst>
              <a:ext uri="{FF2B5EF4-FFF2-40B4-BE49-F238E27FC236}">
                <a16:creationId xmlns:a16="http://schemas.microsoft.com/office/drawing/2014/main" id="{15D7B9F5-EC5A-4744-8257-E239FB93E75E}"/>
              </a:ext>
            </a:extLst>
          </p:cNvPr>
          <p:cNvSpPr/>
          <p:nvPr/>
        </p:nvSpPr>
        <p:spPr>
          <a:xfrm>
            <a:off x="4659274" y="1543067"/>
            <a:ext cx="2520000" cy="1111252"/>
          </a:xfrm>
          <a:prstGeom prst="roundRect">
            <a:avLst/>
          </a:prstGeom>
          <a:solidFill>
            <a:srgbClr val="7030A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Electrothermal</a:t>
            </a:r>
          </a:p>
        </p:txBody>
      </p:sp>
      <p:sp>
        <p:nvSpPr>
          <p:cNvPr id="29" name="Rechteck: abgerundete Ecken 28">
            <a:extLst>
              <a:ext uri="{FF2B5EF4-FFF2-40B4-BE49-F238E27FC236}">
                <a16:creationId xmlns:a16="http://schemas.microsoft.com/office/drawing/2014/main" id="{CB74B9E3-5CE0-4AA6-9498-0C5B8734F360}"/>
              </a:ext>
            </a:extLst>
          </p:cNvPr>
          <p:cNvSpPr/>
          <p:nvPr/>
        </p:nvSpPr>
        <p:spPr>
          <a:xfrm>
            <a:off x="1778000" y="87325"/>
            <a:ext cx="2374900" cy="1266826"/>
          </a:xfrm>
          <a:prstGeom prst="roundRect">
            <a:avLst/>
          </a:prstGeom>
          <a:solidFill>
            <a:srgbClr val="00B05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Therm</a:t>
            </a:r>
            <a:r>
              <a:rPr lang="en-US" sz="2400" noProof="0" dirty="0"/>
              <a:t>al Propulsion Systems</a:t>
            </a:r>
          </a:p>
        </p:txBody>
      </p:sp>
      <p:sp>
        <p:nvSpPr>
          <p:cNvPr id="35" name="Rechteck: abgerundete Ecken 34">
            <a:extLst>
              <a:ext uri="{FF2B5EF4-FFF2-40B4-BE49-F238E27FC236}">
                <a16:creationId xmlns:a16="http://schemas.microsoft.com/office/drawing/2014/main" id="{6953D1BE-17C2-4557-A5B9-4145DC67F7DC}"/>
              </a:ext>
            </a:extLst>
          </p:cNvPr>
          <p:cNvSpPr/>
          <p:nvPr/>
        </p:nvSpPr>
        <p:spPr>
          <a:xfrm>
            <a:off x="144080" y="1543067"/>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ResistojetThruster</a:t>
            </a:r>
            <a:endParaRPr lang="en-US" sz="2400" noProof="0" dirty="0"/>
          </a:p>
        </p:txBody>
      </p:sp>
      <p:sp>
        <p:nvSpPr>
          <p:cNvPr id="47" name="Rechteck: abgerundete Ecken 46">
            <a:extLst>
              <a:ext uri="{FF2B5EF4-FFF2-40B4-BE49-F238E27FC236}">
                <a16:creationId xmlns:a16="http://schemas.microsoft.com/office/drawing/2014/main" id="{7BE8D86A-3BB6-47E2-82CA-4494F6292C2F}"/>
              </a:ext>
            </a:extLst>
          </p:cNvPr>
          <p:cNvSpPr/>
          <p:nvPr/>
        </p:nvSpPr>
        <p:spPr>
          <a:xfrm>
            <a:off x="144080" y="2361716"/>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Arcjet</a:t>
            </a:r>
            <a:r>
              <a:rPr lang="en-US" sz="2400" dirty="0"/>
              <a:t> Thruster</a:t>
            </a:r>
            <a:endParaRPr lang="en-US" sz="2400" noProof="0" dirty="0"/>
          </a:p>
        </p:txBody>
      </p:sp>
      <p:cxnSp>
        <p:nvCxnSpPr>
          <p:cNvPr id="48" name="Gerade Verbindung mit Pfeil 47">
            <a:extLst>
              <a:ext uri="{FF2B5EF4-FFF2-40B4-BE49-F238E27FC236}">
                <a16:creationId xmlns:a16="http://schemas.microsoft.com/office/drawing/2014/main" id="{AC61FFD9-6C5B-4306-A93E-5FF07BA6DC4D}"/>
              </a:ext>
            </a:extLst>
          </p:cNvPr>
          <p:cNvCxnSpPr>
            <a:cxnSpLocks/>
            <a:stCxn id="10" idx="3"/>
            <a:endCxn id="28" idx="1"/>
          </p:cNvCxnSpPr>
          <p:nvPr/>
        </p:nvCxnSpPr>
        <p:spPr>
          <a:xfrm flipV="1">
            <a:off x="4152900" y="2098693"/>
            <a:ext cx="506374" cy="20415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23F03C17-AB97-4BAD-974C-1BF528C5420E}"/>
              </a:ext>
            </a:extLst>
          </p:cNvPr>
          <p:cNvCxnSpPr>
            <a:cxnSpLocks/>
            <a:stCxn id="29" idx="3"/>
            <a:endCxn id="28" idx="1"/>
          </p:cNvCxnSpPr>
          <p:nvPr/>
        </p:nvCxnSpPr>
        <p:spPr>
          <a:xfrm>
            <a:off x="4152900" y="720738"/>
            <a:ext cx="506374" cy="13779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F4F4FA7E-6519-4845-8DC2-71875AFF6B5F}"/>
              </a:ext>
            </a:extLst>
          </p:cNvPr>
          <p:cNvCxnSpPr>
            <a:cxnSpLocks/>
            <a:stCxn id="28" idx="1"/>
            <a:endCxn id="35" idx="3"/>
          </p:cNvCxnSpPr>
          <p:nvPr/>
        </p:nvCxnSpPr>
        <p:spPr>
          <a:xfrm flipH="1" flipV="1">
            <a:off x="3744080" y="1892691"/>
            <a:ext cx="915194" cy="2060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6799903C-C0D6-4A0A-88F4-EFD376FA939D}"/>
              </a:ext>
            </a:extLst>
          </p:cNvPr>
          <p:cNvCxnSpPr>
            <a:cxnSpLocks/>
            <a:stCxn id="28" idx="1"/>
            <a:endCxn id="47" idx="3"/>
          </p:cNvCxnSpPr>
          <p:nvPr/>
        </p:nvCxnSpPr>
        <p:spPr>
          <a:xfrm flipH="1">
            <a:off x="3744080" y="2098693"/>
            <a:ext cx="915194" cy="6126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hteck: abgerundete Ecken 51">
            <a:extLst>
              <a:ext uri="{FF2B5EF4-FFF2-40B4-BE49-F238E27FC236}">
                <a16:creationId xmlns:a16="http://schemas.microsoft.com/office/drawing/2014/main" id="{5BB6DA6C-7382-4C27-BE69-105909A24705}"/>
              </a:ext>
            </a:extLst>
          </p:cNvPr>
          <p:cNvSpPr/>
          <p:nvPr/>
        </p:nvSpPr>
        <p:spPr>
          <a:xfrm>
            <a:off x="7460684" y="1765679"/>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CUSP Field Thruster</a:t>
            </a:r>
            <a:endParaRPr lang="en-US" sz="2400" noProof="0" dirty="0"/>
          </a:p>
        </p:txBody>
      </p:sp>
    </p:spTree>
    <p:extLst>
      <p:ext uri="{BB962C8B-B14F-4D97-AF65-F5344CB8AC3E}">
        <p14:creationId xmlns:p14="http://schemas.microsoft.com/office/powerpoint/2010/main" val="386939306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Hall Effect Thruster:</a:t>
            </a:r>
            <a:endParaRPr lang="en-US" sz="2000" dirty="0"/>
          </a:p>
          <a:p>
            <a:pPr marL="630000" lvl="1" indent="-270000">
              <a:lnSpc>
                <a:spcPct val="100000"/>
              </a:lnSpc>
              <a:spcBef>
                <a:spcPts val="600"/>
              </a:spcBef>
              <a:buSzPct val="100000"/>
            </a:pPr>
            <a:r>
              <a:rPr lang="en-US" sz="2000" dirty="0"/>
              <a:t>C</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D</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185</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80AF07A7-2D2C-42BF-A704-43523EE0C20F}"/>
              </a:ext>
            </a:extLst>
          </p:cNvPr>
          <p:cNvPicPr>
            <a:picLocks noChangeAspect="1"/>
          </p:cNvPicPr>
          <p:nvPr/>
        </p:nvPicPr>
        <p:blipFill>
          <a:blip r:embed="rId2"/>
          <a:stretch>
            <a:fillRect/>
          </a:stretch>
        </p:blipFill>
        <p:spPr>
          <a:xfrm>
            <a:off x="945091" y="696014"/>
            <a:ext cx="10301817" cy="5773764"/>
          </a:xfrm>
          <a:prstGeom prst="rect">
            <a:avLst/>
          </a:prstGeom>
        </p:spPr>
      </p:pic>
    </p:spTree>
    <p:extLst>
      <p:ext uri="{BB962C8B-B14F-4D97-AF65-F5344CB8AC3E}">
        <p14:creationId xmlns:p14="http://schemas.microsoft.com/office/powerpoint/2010/main" val="53895901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Hall Effect Thruster:</a:t>
            </a:r>
            <a:endParaRPr lang="en-US" sz="2000" dirty="0"/>
          </a:p>
          <a:p>
            <a:pPr marL="630000" lvl="1" indent="-270000">
              <a:lnSpc>
                <a:spcPct val="100000"/>
              </a:lnSpc>
              <a:spcBef>
                <a:spcPts val="600"/>
              </a:spcBef>
              <a:buSzPct val="100000"/>
            </a:pPr>
            <a:r>
              <a:rPr lang="en-US" sz="2000" dirty="0"/>
              <a:t>This type of electrostatic thruster utilizes a cross-field discharge described by the Hall effect to generate the plasma</a:t>
            </a:r>
          </a:p>
          <a:p>
            <a:pPr marL="630000" lvl="1" indent="-270000">
              <a:lnSpc>
                <a:spcPct val="100000"/>
              </a:lnSpc>
              <a:spcBef>
                <a:spcPts val="600"/>
              </a:spcBef>
              <a:buSzPct val="100000"/>
            </a:pPr>
            <a:r>
              <a:rPr lang="en-US" sz="2000" dirty="0"/>
              <a:t>An electric field established perpendicular to an applied magnetic field electrostatically accelerates ions to high exhaust velocities, while transverse magnetic field inhibits electron motion that would tend to short out the electric field</a:t>
            </a:r>
          </a:p>
          <a:p>
            <a:pPr marL="630000" lvl="1" indent="-270000">
              <a:lnSpc>
                <a:spcPct val="100000"/>
              </a:lnSpc>
              <a:spcBef>
                <a:spcPts val="600"/>
              </a:spcBef>
              <a:buSzPct val="100000"/>
            </a:pPr>
            <a:r>
              <a:rPr lang="en-US" sz="2000" dirty="0"/>
              <a:t>Hall thruster efficiency and specific impulse is less compared to Gridded Ion thrusters, but the thrust at a given power is higher and the device is much simpler and requires fewer power supplies to operate</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186</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93143672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Hall Effect Thruster:</a:t>
            </a:r>
            <a:endParaRPr lang="en-US" sz="2000" dirty="0"/>
          </a:p>
          <a:p>
            <a:pPr marL="630000" lvl="1" indent="-270000">
              <a:lnSpc>
                <a:spcPct val="100000"/>
              </a:lnSpc>
              <a:spcBef>
                <a:spcPts val="600"/>
              </a:spcBef>
              <a:buSzPct val="100000"/>
            </a:pPr>
            <a:r>
              <a:rPr lang="en-US" sz="2000" dirty="0"/>
              <a:t>C</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D</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187</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0" name="Grafik 9">
            <a:extLst>
              <a:ext uri="{FF2B5EF4-FFF2-40B4-BE49-F238E27FC236}">
                <a16:creationId xmlns:a16="http://schemas.microsoft.com/office/drawing/2014/main" id="{47CAA499-DA95-4DED-8584-60BD838DBB08}"/>
              </a:ext>
            </a:extLst>
          </p:cNvPr>
          <p:cNvPicPr>
            <a:picLocks noChangeAspect="1"/>
          </p:cNvPicPr>
          <p:nvPr/>
        </p:nvPicPr>
        <p:blipFill>
          <a:blip r:embed="rId2"/>
          <a:stretch>
            <a:fillRect/>
          </a:stretch>
        </p:blipFill>
        <p:spPr>
          <a:xfrm>
            <a:off x="5995730" y="2061527"/>
            <a:ext cx="5133975" cy="4562475"/>
          </a:xfrm>
          <a:prstGeom prst="rect">
            <a:avLst/>
          </a:prstGeom>
        </p:spPr>
      </p:pic>
    </p:spTree>
    <p:extLst>
      <p:ext uri="{BB962C8B-B14F-4D97-AF65-F5344CB8AC3E}">
        <p14:creationId xmlns:p14="http://schemas.microsoft.com/office/powerpoint/2010/main" val="100573356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Hall Effect Thruster:</a:t>
            </a:r>
            <a:endParaRPr lang="en-US" sz="2000" dirty="0"/>
          </a:p>
          <a:p>
            <a:pPr marL="630000" lvl="1" indent="-270000">
              <a:lnSpc>
                <a:spcPct val="100000"/>
              </a:lnSpc>
              <a:spcBef>
                <a:spcPts val="600"/>
              </a:spcBef>
              <a:buSzPct val="100000"/>
            </a:pPr>
            <a:r>
              <a:rPr lang="en-US" sz="2000" dirty="0"/>
              <a:t>Ions are produced within an annular discharge chamber by electron bombardment</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Electrons provided by external cathode</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Propellant flowed into discharge chamber through anode at rear of discharge chamber</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Magnets trap the electrons, increasing ionization rate</a:t>
            </a:r>
          </a:p>
          <a:p>
            <a:pPr marL="630000" lvl="1" indent="-270000">
              <a:lnSpc>
                <a:spcPct val="100000"/>
              </a:lnSpc>
              <a:spcBef>
                <a:spcPts val="600"/>
              </a:spcBef>
              <a:buSzPct val="100000"/>
            </a:pPr>
            <a:r>
              <a:rPr lang="en-US" sz="2000" dirty="0"/>
              <a:t>Ions accelerated by electric field between anode and space</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Cathodes also provide electrons for plume neutralization</a:t>
            </a:r>
          </a:p>
          <a:p>
            <a:pPr marL="630000" lvl="1" indent="-270000">
              <a:lnSpc>
                <a:spcPct val="100000"/>
              </a:lnSpc>
              <a:spcBef>
                <a:spcPts val="600"/>
              </a:spcBef>
              <a:buSzPct val="100000"/>
            </a:pPr>
            <a:r>
              <a:rPr lang="en-US" sz="2000" dirty="0"/>
              <a:t>HETs typically operate at 300 to 350 V</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Higher voltages are used for higher specific impulse options</a:t>
            </a:r>
          </a:p>
          <a:p>
            <a:pPr marL="630000" lvl="1" indent="-270000">
              <a:lnSpc>
                <a:spcPct val="100000"/>
              </a:lnSpc>
              <a:spcBef>
                <a:spcPts val="600"/>
              </a:spcBef>
              <a:buSzPct val="100000"/>
            </a:pPr>
            <a:r>
              <a:rPr lang="en-US" sz="2000" dirty="0"/>
              <a:t>Beam divergence relatively high (45 ° half cone angle)</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188</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68815334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Hall Effect Thruster:</a:t>
            </a:r>
            <a:endParaRPr lang="en-US" sz="2000" dirty="0"/>
          </a:p>
          <a:p>
            <a:pPr marL="630000" lvl="1" indent="-270000">
              <a:lnSpc>
                <a:spcPct val="100000"/>
              </a:lnSpc>
              <a:spcBef>
                <a:spcPts val="600"/>
              </a:spcBef>
              <a:buSzPct val="100000"/>
            </a:pPr>
            <a:r>
              <a:rPr lang="en-US" sz="2000" dirty="0"/>
              <a:t>C</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D</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189</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8D6C79CC-E19B-4D76-A425-A60715C552C2}"/>
              </a:ext>
            </a:extLst>
          </p:cNvPr>
          <p:cNvPicPr>
            <a:picLocks noChangeAspect="1"/>
          </p:cNvPicPr>
          <p:nvPr/>
        </p:nvPicPr>
        <p:blipFill>
          <a:blip r:embed="rId2"/>
          <a:stretch>
            <a:fillRect/>
          </a:stretch>
        </p:blipFill>
        <p:spPr>
          <a:xfrm>
            <a:off x="628650" y="1259160"/>
            <a:ext cx="10934700" cy="5410200"/>
          </a:xfrm>
          <a:prstGeom prst="rect">
            <a:avLst/>
          </a:prstGeom>
        </p:spPr>
      </p:pic>
    </p:spTree>
    <p:extLst>
      <p:ext uri="{BB962C8B-B14F-4D97-AF65-F5344CB8AC3E}">
        <p14:creationId xmlns:p14="http://schemas.microsoft.com/office/powerpoint/2010/main" val="3701296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P</a:t>
            </a:r>
            <a:r>
              <a:rPr lang="en-US" sz="2400" dirty="0">
                <a:solidFill>
                  <a:schemeClr val="tx1"/>
                </a:solidFill>
              </a:rPr>
              <a:t>ropulsion Equipment:</a:t>
            </a:r>
            <a:endParaRPr lang="en-US" dirty="0"/>
          </a:p>
          <a:p>
            <a:pPr marL="360000" indent="-270000">
              <a:lnSpc>
                <a:spcPct val="100000"/>
              </a:lnSpc>
              <a:spcBef>
                <a:spcPts val="600"/>
              </a:spcBef>
              <a:buSzPct val="100000"/>
            </a:pPr>
            <a:r>
              <a:rPr lang="en-US" sz="2200" dirty="0"/>
              <a:t>Valve Types:</a:t>
            </a:r>
          </a:p>
          <a:p>
            <a:pPr marL="630000" lvl="1" indent="-270000">
              <a:lnSpc>
                <a:spcPct val="100000"/>
              </a:lnSpc>
              <a:spcBef>
                <a:spcPts val="600"/>
              </a:spcBef>
              <a:buSzPct val="100000"/>
            </a:pPr>
            <a:r>
              <a:rPr lang="en-US" sz="2000" dirty="0"/>
              <a:t>Monostable Valves (Solenoid valves): Pressure assisted or not + force balance (also in dynamic case) + heating</a:t>
            </a:r>
            <a:endParaRPr lang="de-DE" sz="2000" dirty="0">
              <a:solidFill>
                <a:srgbClr val="000000"/>
              </a:solidFill>
              <a:latin typeface="Arial" panose="020B0604020202020204" pitchFamily="34" charset="0"/>
            </a:endParaRP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Solenoid valve is a monostable valve</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“Normally closed” version will only remain open whilst powered, where after they </a:t>
            </a:r>
            <a:br>
              <a:rPr lang="en-US" sz="1800" dirty="0"/>
            </a:br>
            <a:r>
              <a:rPr lang="en-US" sz="1800" dirty="0"/>
              <a:t>return to closed position</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“Normally open” versions are also available</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As with the latch valve, they are used to control propellant flow around the system</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19</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05859121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Hall Effect Thruster:</a:t>
            </a:r>
            <a:endParaRPr lang="en-US" sz="2000" dirty="0"/>
          </a:p>
          <a:p>
            <a:pPr marL="630000" lvl="1" indent="-270000">
              <a:lnSpc>
                <a:spcPct val="100000"/>
              </a:lnSpc>
              <a:spcBef>
                <a:spcPts val="600"/>
              </a:spcBef>
              <a:buSzPct val="100000"/>
            </a:pPr>
            <a:endParaRPr lang="en-US" sz="18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190</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E996BFB9-8441-4E2E-AAAE-11DAA3365AAE}"/>
              </a:ext>
            </a:extLst>
          </p:cNvPr>
          <p:cNvPicPr>
            <a:picLocks noChangeAspect="1"/>
          </p:cNvPicPr>
          <p:nvPr/>
        </p:nvPicPr>
        <p:blipFill>
          <a:blip r:embed="rId2"/>
          <a:stretch>
            <a:fillRect/>
          </a:stretch>
        </p:blipFill>
        <p:spPr>
          <a:xfrm>
            <a:off x="3119408" y="198800"/>
            <a:ext cx="5372100" cy="6438900"/>
          </a:xfrm>
          <a:prstGeom prst="rect">
            <a:avLst/>
          </a:prstGeom>
        </p:spPr>
      </p:pic>
      <p:pic>
        <p:nvPicPr>
          <p:cNvPr id="10" name="Grafik 9">
            <a:extLst>
              <a:ext uri="{FF2B5EF4-FFF2-40B4-BE49-F238E27FC236}">
                <a16:creationId xmlns:a16="http://schemas.microsoft.com/office/drawing/2014/main" id="{B65DC39C-B87C-4D7A-825C-18A8F77CB88D}"/>
              </a:ext>
            </a:extLst>
          </p:cNvPr>
          <p:cNvPicPr>
            <a:picLocks noChangeAspect="1"/>
          </p:cNvPicPr>
          <p:nvPr/>
        </p:nvPicPr>
        <p:blipFill>
          <a:blip r:embed="rId3"/>
          <a:stretch>
            <a:fillRect/>
          </a:stretch>
        </p:blipFill>
        <p:spPr>
          <a:xfrm>
            <a:off x="8371254" y="1386850"/>
            <a:ext cx="3562350" cy="4791075"/>
          </a:xfrm>
          <a:prstGeom prst="rect">
            <a:avLst/>
          </a:prstGeom>
        </p:spPr>
      </p:pic>
    </p:spTree>
    <p:extLst>
      <p:ext uri="{BB962C8B-B14F-4D97-AF65-F5344CB8AC3E}">
        <p14:creationId xmlns:p14="http://schemas.microsoft.com/office/powerpoint/2010/main" val="42106250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Systems:</a:t>
            </a:r>
          </a:p>
          <a:p>
            <a:pPr marL="360000" lvl="1" indent="-270000">
              <a:lnSpc>
                <a:spcPct val="100000"/>
              </a:lnSpc>
              <a:spcBef>
                <a:spcPts val="600"/>
              </a:spcBef>
              <a:buSzPct val="100000"/>
              <a:buFont typeface="Noto Sans Symbols"/>
              <a:buChar char="▪"/>
            </a:pPr>
            <a:r>
              <a:rPr lang="en-US" sz="2200" dirty="0"/>
              <a:t>Hall Effect Thruster:</a:t>
            </a:r>
            <a:endParaRPr lang="en-US" sz="2000" dirty="0"/>
          </a:p>
          <a:p>
            <a:pPr marL="630000" lvl="1" indent="-270000">
              <a:lnSpc>
                <a:spcPct val="100000"/>
              </a:lnSpc>
              <a:spcBef>
                <a:spcPts val="600"/>
              </a:spcBef>
              <a:buSzPct val="100000"/>
            </a:pPr>
            <a:r>
              <a:rPr lang="en-US" sz="2000" dirty="0"/>
              <a:t>C</a:t>
            </a:r>
          </a:p>
          <a:p>
            <a:pPr marL="900000" lvl="2" indent="-270000">
              <a:lnSpc>
                <a:spcPct val="100000"/>
              </a:lnSpc>
              <a:spcBef>
                <a:spcPts val="600"/>
              </a:spcBef>
              <a:buClr>
                <a:srgbClr val="FF0000"/>
              </a:buClr>
              <a:buSzPct val="100000"/>
              <a:buFont typeface="Symbol" panose="05050102010706020507" pitchFamily="18" charset="2"/>
              <a:buChar char="-"/>
            </a:pPr>
            <a:r>
              <a:rPr lang="en-US" sz="1800" dirty="0"/>
              <a:t>D</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191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object 7">
            <a:extLst>
              <a:ext uri="{FF2B5EF4-FFF2-40B4-BE49-F238E27FC236}">
                <a16:creationId xmlns:a16="http://schemas.microsoft.com/office/drawing/2014/main" id="{91279268-EE2C-43C3-B559-F65E7E4007AC}"/>
              </a:ext>
            </a:extLst>
          </p:cNvPr>
          <p:cNvPicPr/>
          <p:nvPr/>
        </p:nvPicPr>
        <p:blipFill>
          <a:blip r:embed="rId2" cstate="print"/>
          <a:stretch>
            <a:fillRect/>
          </a:stretch>
        </p:blipFill>
        <p:spPr>
          <a:xfrm>
            <a:off x="1512670" y="2708922"/>
            <a:ext cx="3679022" cy="3709585"/>
          </a:xfrm>
          <a:prstGeom prst="rect">
            <a:avLst/>
          </a:prstGeom>
        </p:spPr>
      </p:pic>
      <p:pic>
        <p:nvPicPr>
          <p:cNvPr id="10" name="object 8">
            <a:extLst>
              <a:ext uri="{FF2B5EF4-FFF2-40B4-BE49-F238E27FC236}">
                <a16:creationId xmlns:a16="http://schemas.microsoft.com/office/drawing/2014/main" id="{16CEE2D7-795B-43D7-83A4-50AA84E54B56}"/>
              </a:ext>
            </a:extLst>
          </p:cNvPr>
          <p:cNvPicPr/>
          <p:nvPr/>
        </p:nvPicPr>
        <p:blipFill>
          <a:blip r:embed="rId3" cstate="print"/>
          <a:stretch>
            <a:fillRect/>
          </a:stretch>
        </p:blipFill>
        <p:spPr>
          <a:xfrm>
            <a:off x="5423551" y="2708920"/>
            <a:ext cx="4709398" cy="3562332"/>
          </a:xfrm>
          <a:prstGeom prst="rect">
            <a:avLst/>
          </a:prstGeom>
        </p:spPr>
      </p:pic>
    </p:spTree>
    <p:extLst>
      <p:ext uri="{BB962C8B-B14F-4D97-AF65-F5344CB8AC3E}">
        <p14:creationId xmlns:p14="http://schemas.microsoft.com/office/powerpoint/2010/main" val="334653923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a:xfrm>
            <a:off x="1206500" y="1951929"/>
            <a:ext cx="10301817" cy="4515696"/>
          </a:xfrm>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192</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a:t>
            </a:r>
            <a:r>
              <a:rPr lang="en-US" sz="2400" noProof="0" dirty="0" err="1"/>
              <a:t>ectrical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181206" y="1317207"/>
            <a:ext cx="279480" cy="21492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5200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Electrostatic</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5200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Electromagnetic</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967583"/>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Hall Effect Thruster</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Pulsed Plasma Thruster</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Magnetic Nozzle Thruster</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181207" y="5583554"/>
            <a:ext cx="2794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181207" y="6051256"/>
            <a:ext cx="2699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129056"/>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Gridded Ion Thruster</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562842"/>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Field Emission EP</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390645"/>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Electrospray (Colloid) Thruster</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60684" y="442087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MPD Thruster</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181206" y="478680"/>
            <a:ext cx="279479" cy="29878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181206" y="2912466"/>
            <a:ext cx="279479" cy="5540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181206" y="3466495"/>
            <a:ext cx="279478" cy="2737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181206" y="3466495"/>
            <a:ext cx="279478" cy="130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hteck: abgerundete Ecken 27">
            <a:extLst>
              <a:ext uri="{FF2B5EF4-FFF2-40B4-BE49-F238E27FC236}">
                <a16:creationId xmlns:a16="http://schemas.microsoft.com/office/drawing/2014/main" id="{15D7B9F5-EC5A-4744-8257-E239FB93E75E}"/>
              </a:ext>
            </a:extLst>
          </p:cNvPr>
          <p:cNvSpPr/>
          <p:nvPr/>
        </p:nvSpPr>
        <p:spPr>
          <a:xfrm>
            <a:off x="4659274" y="1543067"/>
            <a:ext cx="2520000" cy="1111252"/>
          </a:xfrm>
          <a:prstGeom prst="roundRect">
            <a:avLst/>
          </a:prstGeom>
          <a:solidFill>
            <a:srgbClr val="7030A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Electrothermal</a:t>
            </a:r>
          </a:p>
        </p:txBody>
      </p:sp>
      <p:sp>
        <p:nvSpPr>
          <p:cNvPr id="29" name="Rechteck: abgerundete Ecken 28">
            <a:extLst>
              <a:ext uri="{FF2B5EF4-FFF2-40B4-BE49-F238E27FC236}">
                <a16:creationId xmlns:a16="http://schemas.microsoft.com/office/drawing/2014/main" id="{CB74B9E3-5CE0-4AA6-9498-0C5B8734F360}"/>
              </a:ext>
            </a:extLst>
          </p:cNvPr>
          <p:cNvSpPr/>
          <p:nvPr/>
        </p:nvSpPr>
        <p:spPr>
          <a:xfrm>
            <a:off x="1778000" y="87325"/>
            <a:ext cx="2374900" cy="1266826"/>
          </a:xfrm>
          <a:prstGeom prst="roundRect">
            <a:avLst/>
          </a:prstGeom>
          <a:solidFill>
            <a:srgbClr val="00B05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Therm</a:t>
            </a:r>
            <a:r>
              <a:rPr lang="en-US" sz="2400" noProof="0" dirty="0"/>
              <a:t>al Propulsion Systems</a:t>
            </a:r>
          </a:p>
        </p:txBody>
      </p:sp>
      <p:sp>
        <p:nvSpPr>
          <p:cNvPr id="35" name="Rechteck: abgerundete Ecken 34">
            <a:extLst>
              <a:ext uri="{FF2B5EF4-FFF2-40B4-BE49-F238E27FC236}">
                <a16:creationId xmlns:a16="http://schemas.microsoft.com/office/drawing/2014/main" id="{6953D1BE-17C2-4557-A5B9-4145DC67F7DC}"/>
              </a:ext>
            </a:extLst>
          </p:cNvPr>
          <p:cNvSpPr/>
          <p:nvPr/>
        </p:nvSpPr>
        <p:spPr>
          <a:xfrm>
            <a:off x="144080" y="1543067"/>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ResistojetThruster</a:t>
            </a:r>
            <a:endParaRPr lang="en-US" sz="2400" noProof="0" dirty="0"/>
          </a:p>
        </p:txBody>
      </p:sp>
      <p:sp>
        <p:nvSpPr>
          <p:cNvPr id="47" name="Rechteck: abgerundete Ecken 46">
            <a:extLst>
              <a:ext uri="{FF2B5EF4-FFF2-40B4-BE49-F238E27FC236}">
                <a16:creationId xmlns:a16="http://schemas.microsoft.com/office/drawing/2014/main" id="{7BE8D86A-3BB6-47E2-82CA-4494F6292C2F}"/>
              </a:ext>
            </a:extLst>
          </p:cNvPr>
          <p:cNvSpPr/>
          <p:nvPr/>
        </p:nvSpPr>
        <p:spPr>
          <a:xfrm>
            <a:off x="144080" y="2361716"/>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Arcjet</a:t>
            </a:r>
            <a:r>
              <a:rPr lang="en-US" sz="2400" dirty="0"/>
              <a:t> Thruster</a:t>
            </a:r>
            <a:endParaRPr lang="en-US" sz="2400" noProof="0" dirty="0"/>
          </a:p>
        </p:txBody>
      </p:sp>
      <p:cxnSp>
        <p:nvCxnSpPr>
          <p:cNvPr id="48" name="Gerade Verbindung mit Pfeil 47">
            <a:extLst>
              <a:ext uri="{FF2B5EF4-FFF2-40B4-BE49-F238E27FC236}">
                <a16:creationId xmlns:a16="http://schemas.microsoft.com/office/drawing/2014/main" id="{AC61FFD9-6C5B-4306-A93E-5FF07BA6DC4D}"/>
              </a:ext>
            </a:extLst>
          </p:cNvPr>
          <p:cNvCxnSpPr>
            <a:cxnSpLocks/>
            <a:stCxn id="10" idx="3"/>
            <a:endCxn id="28" idx="1"/>
          </p:cNvCxnSpPr>
          <p:nvPr/>
        </p:nvCxnSpPr>
        <p:spPr>
          <a:xfrm flipV="1">
            <a:off x="4152900" y="2098693"/>
            <a:ext cx="506374" cy="20415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23F03C17-AB97-4BAD-974C-1BF528C5420E}"/>
              </a:ext>
            </a:extLst>
          </p:cNvPr>
          <p:cNvCxnSpPr>
            <a:cxnSpLocks/>
            <a:stCxn id="29" idx="3"/>
            <a:endCxn id="28" idx="1"/>
          </p:cNvCxnSpPr>
          <p:nvPr/>
        </p:nvCxnSpPr>
        <p:spPr>
          <a:xfrm>
            <a:off x="4152900" y="720738"/>
            <a:ext cx="506374" cy="13779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F4F4FA7E-6519-4845-8DC2-71875AFF6B5F}"/>
              </a:ext>
            </a:extLst>
          </p:cNvPr>
          <p:cNvCxnSpPr>
            <a:cxnSpLocks/>
            <a:stCxn id="28" idx="1"/>
            <a:endCxn id="35" idx="3"/>
          </p:cNvCxnSpPr>
          <p:nvPr/>
        </p:nvCxnSpPr>
        <p:spPr>
          <a:xfrm flipH="1" flipV="1">
            <a:off x="3744080" y="1892691"/>
            <a:ext cx="915194" cy="2060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6799903C-C0D6-4A0A-88F4-EFD376FA939D}"/>
              </a:ext>
            </a:extLst>
          </p:cNvPr>
          <p:cNvCxnSpPr>
            <a:cxnSpLocks/>
            <a:stCxn id="28" idx="1"/>
            <a:endCxn id="47" idx="3"/>
          </p:cNvCxnSpPr>
          <p:nvPr/>
        </p:nvCxnSpPr>
        <p:spPr>
          <a:xfrm flipH="1">
            <a:off x="3744080" y="2098693"/>
            <a:ext cx="915194" cy="6126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hteck: abgerundete Ecken 51">
            <a:extLst>
              <a:ext uri="{FF2B5EF4-FFF2-40B4-BE49-F238E27FC236}">
                <a16:creationId xmlns:a16="http://schemas.microsoft.com/office/drawing/2014/main" id="{5BB6DA6C-7382-4C27-BE69-105909A24705}"/>
              </a:ext>
            </a:extLst>
          </p:cNvPr>
          <p:cNvSpPr/>
          <p:nvPr/>
        </p:nvSpPr>
        <p:spPr>
          <a:xfrm>
            <a:off x="7460684" y="1765679"/>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CUSP Field Thruster</a:t>
            </a:r>
            <a:endParaRPr lang="en-US" sz="2400" noProof="0" dirty="0"/>
          </a:p>
        </p:txBody>
      </p:sp>
    </p:spTree>
    <p:extLst>
      <p:ext uri="{BB962C8B-B14F-4D97-AF65-F5344CB8AC3E}">
        <p14:creationId xmlns:p14="http://schemas.microsoft.com/office/powerpoint/2010/main" val="310131048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ACFT (Advanced Cusp Field Thruster) / HEMPT (High Efficiency Multistage Plasma Thruster) EP</a:t>
            </a:r>
          </a:p>
          <a:p>
            <a:pPr marL="630000" lvl="1" indent="-270000">
              <a:lnSpc>
                <a:spcPct val="100000"/>
              </a:lnSpc>
              <a:spcBef>
                <a:spcPts val="600"/>
              </a:spcBef>
              <a:buSzPct val="100000"/>
            </a:pPr>
            <a:r>
              <a:rPr lang="en-US" sz="2000" dirty="0"/>
              <a:t>Cusp field thruster, also known as High Efficiency Multistage Plasma Thruster (HEMPT) and Advanced Cusp Field Thruster (ACFT), refers to the geometry of the magnetic field that influences the flow of electrons and ions</a:t>
            </a:r>
            <a:endParaRPr lang="de-DE" sz="2000" dirty="0"/>
          </a:p>
          <a:p>
            <a:pPr marL="630000" lvl="1" indent="-270000">
              <a:lnSpc>
                <a:spcPct val="100000"/>
              </a:lnSpc>
              <a:spcBef>
                <a:spcPts val="600"/>
              </a:spcBef>
              <a:buSzPct val="100000"/>
            </a:pPr>
            <a:r>
              <a:rPr lang="en-US" sz="2000" dirty="0"/>
              <a:t>Similar in principle to a HET, but using a magnetic multistage cusp/mirror confinement of plasma</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193</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67543368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ACFT (Advanced Cusp Field Thruster) / HEMPT (High Efficiency Multistage Plasma Thruster) EP</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194</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A622CE04-EC9D-4019-902D-B8F65AC1354C}"/>
              </a:ext>
            </a:extLst>
          </p:cNvPr>
          <p:cNvPicPr>
            <a:picLocks noChangeAspect="1"/>
          </p:cNvPicPr>
          <p:nvPr/>
        </p:nvPicPr>
        <p:blipFill>
          <a:blip r:embed="rId2"/>
          <a:stretch>
            <a:fillRect/>
          </a:stretch>
        </p:blipFill>
        <p:spPr>
          <a:xfrm>
            <a:off x="3422159" y="3334342"/>
            <a:ext cx="6367681" cy="3347259"/>
          </a:xfrm>
          <a:prstGeom prst="rect">
            <a:avLst/>
          </a:prstGeom>
        </p:spPr>
      </p:pic>
    </p:spTree>
    <p:extLst>
      <p:ext uri="{BB962C8B-B14F-4D97-AF65-F5344CB8AC3E}">
        <p14:creationId xmlns:p14="http://schemas.microsoft.com/office/powerpoint/2010/main" val="202368512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ACFT (Advanced Cusp Field Thruster) / HEMPT (High Efficiency Multistage Plasma Thruster) EP</a:t>
            </a:r>
            <a:endParaRPr lang="en-US" sz="2000" dirty="0"/>
          </a:p>
          <a:p>
            <a:pPr marL="630000" lvl="1" indent="-270000">
              <a:lnSpc>
                <a:spcPct val="100000"/>
              </a:lnSpc>
              <a:spcBef>
                <a:spcPts val="600"/>
              </a:spcBef>
              <a:buSzPct val="100000"/>
            </a:pPr>
            <a:r>
              <a:rPr lang="en-US" sz="2000" dirty="0"/>
              <a:t>Cusp field thruster comprise a dielectric, rotationally symmetric discharge channel with an anode located at the upstream end</a:t>
            </a:r>
          </a:p>
          <a:p>
            <a:pPr marL="630000" lvl="1" indent="-270000">
              <a:lnSpc>
                <a:spcPct val="100000"/>
              </a:lnSpc>
              <a:spcBef>
                <a:spcPts val="600"/>
              </a:spcBef>
              <a:buSzPct val="100000"/>
            </a:pPr>
            <a:r>
              <a:rPr lang="en-US" sz="2000" dirty="0"/>
              <a:t>The anode is connected to the power supply and represents the only high voltage electrode of the thruster</a:t>
            </a:r>
          </a:p>
          <a:p>
            <a:pPr marL="630000" lvl="1" indent="-270000">
              <a:lnSpc>
                <a:spcPct val="100000"/>
              </a:lnSpc>
              <a:spcBef>
                <a:spcPts val="600"/>
              </a:spcBef>
              <a:buSzPct val="100000"/>
            </a:pPr>
            <a:r>
              <a:rPr lang="en-US" sz="2000" dirty="0"/>
              <a:t>At the same position, the propellant inlet is located</a:t>
            </a:r>
          </a:p>
          <a:p>
            <a:pPr marL="630000" lvl="1" indent="-270000">
              <a:lnSpc>
                <a:spcPct val="100000"/>
              </a:lnSpc>
              <a:spcBef>
                <a:spcPts val="600"/>
              </a:spcBef>
              <a:buSzPct val="100000"/>
            </a:pPr>
            <a:r>
              <a:rPr lang="en-US" sz="2000" dirty="0"/>
              <a:t>The discharge channel is surrounded by a system of axially magnetized permanent magnet rings in opposite magnetization</a:t>
            </a:r>
          </a:p>
          <a:p>
            <a:pPr marL="630000" lvl="1" indent="-270000">
              <a:lnSpc>
                <a:spcPct val="100000"/>
              </a:lnSpc>
              <a:spcBef>
                <a:spcPts val="600"/>
              </a:spcBef>
              <a:buSzPct val="100000"/>
            </a:pPr>
            <a:endParaRPr lang="en-US"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195</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17957130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ACFT (Advanced Cusp Field Thruster) / HEMPT (High Efficiency Multistage Plasma Thruster) EP</a:t>
            </a:r>
          </a:p>
          <a:p>
            <a:pPr marL="630000" lvl="1" indent="-270000">
              <a:lnSpc>
                <a:spcPct val="100000"/>
              </a:lnSpc>
              <a:spcBef>
                <a:spcPts val="600"/>
              </a:spcBef>
              <a:buSzPct val="100000"/>
            </a:pPr>
            <a:r>
              <a:rPr lang="en-US" sz="2000" dirty="0"/>
              <a:t>At the downstream end of the discharge channel, a cathode / </a:t>
            </a:r>
            <a:r>
              <a:rPr lang="en-US" sz="2000" dirty="0" err="1"/>
              <a:t>neutraliser</a:t>
            </a:r>
            <a:r>
              <a:rPr lang="en-US" sz="2000" dirty="0"/>
              <a:t> is placed to provide the starter electrons for igniting the plasma discharge and for neutralizing the ion beam emitted by the thruster in space</a:t>
            </a:r>
          </a:p>
          <a:p>
            <a:pPr marL="630000" lvl="1" indent="-270000">
              <a:lnSpc>
                <a:spcPct val="100000"/>
              </a:lnSpc>
              <a:spcBef>
                <a:spcPts val="600"/>
              </a:spcBef>
              <a:buSzPct val="100000"/>
            </a:pPr>
            <a:r>
              <a:rPr lang="en-US" sz="2000" dirty="0"/>
              <a:t>The electrodes create with their applied potentials inside the chamber an essentially axial electric field, which accelerates positive ions towards the chamber exit to produce thrust</a:t>
            </a:r>
          </a:p>
          <a:p>
            <a:pPr marL="630000" lvl="1" indent="-270000">
              <a:lnSpc>
                <a:spcPct val="100000"/>
              </a:lnSpc>
              <a:spcBef>
                <a:spcPts val="600"/>
              </a:spcBef>
              <a:buSzPct val="100000"/>
            </a:pPr>
            <a:endParaRPr lang="en-US"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196</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90048778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ACFT (Advanced Cusp Field Thruster) / HEMPT (High Efficiency Multistage Plasma Thruster) EP</a:t>
            </a:r>
            <a:endParaRPr lang="en-US" sz="2000" dirty="0"/>
          </a:p>
          <a:p>
            <a:pPr marL="630000" lvl="1" indent="-270000">
              <a:lnSpc>
                <a:spcPct val="100000"/>
              </a:lnSpc>
              <a:spcBef>
                <a:spcPts val="600"/>
              </a:spcBef>
              <a:buSzPct val="100000"/>
            </a:pPr>
            <a:r>
              <a:rPr lang="en-US" sz="2000" dirty="0"/>
              <a:t>The magnetic rings create a magnetic field almost perpendicular to the electric field, which forces the electrons towards the anode in spiral trajectories which allows more propellant atoms to be </a:t>
            </a:r>
            <a:r>
              <a:rPr lang="en-US" sz="2000" dirty="0" err="1"/>
              <a:t>ionised</a:t>
            </a:r>
            <a:r>
              <a:rPr lang="en-US" sz="2000" dirty="0"/>
              <a:t>, thereby increasing efficiency</a:t>
            </a:r>
          </a:p>
          <a:p>
            <a:pPr marL="630000" lvl="1" indent="-270000">
              <a:lnSpc>
                <a:spcPct val="100000"/>
              </a:lnSpc>
              <a:spcBef>
                <a:spcPts val="600"/>
              </a:spcBef>
              <a:buSzPct val="100000"/>
            </a:pPr>
            <a:r>
              <a:rPr lang="en-US" sz="2000" dirty="0"/>
              <a:t>The magnetic field concentrates the plasma on the axis and reducing losses to the ionization chamber walls, increasing the lifetime and efficiency of the thruster</a:t>
            </a:r>
          </a:p>
          <a:p>
            <a:pPr marL="630000" lvl="1" indent="-270000">
              <a:lnSpc>
                <a:spcPct val="100000"/>
              </a:lnSpc>
              <a:spcBef>
                <a:spcPts val="600"/>
              </a:spcBef>
              <a:buSzPct val="100000"/>
            </a:pPr>
            <a:r>
              <a:rPr lang="en-US" sz="2000" dirty="0"/>
              <a:t>Their advantages are performance stability, compatibility with any noble gas, low cost and short lead-time</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197</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76746578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ACFT (Advanced Cusp Field Thruster) / HEMPT (High Efficiency Multistage Plasma Thruster) EP</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198</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03759F03-9241-40FC-AB11-2D39C3A9E71A}"/>
              </a:ext>
            </a:extLst>
          </p:cNvPr>
          <p:cNvPicPr>
            <a:picLocks noChangeAspect="1"/>
          </p:cNvPicPr>
          <p:nvPr/>
        </p:nvPicPr>
        <p:blipFill>
          <a:blip r:embed="rId2"/>
          <a:stretch>
            <a:fillRect/>
          </a:stretch>
        </p:blipFill>
        <p:spPr>
          <a:xfrm>
            <a:off x="2554234" y="3506572"/>
            <a:ext cx="7083531" cy="3175029"/>
          </a:xfrm>
          <a:prstGeom prst="rect">
            <a:avLst/>
          </a:prstGeom>
        </p:spPr>
      </p:pic>
    </p:spTree>
    <p:extLst>
      <p:ext uri="{BB962C8B-B14F-4D97-AF65-F5344CB8AC3E}">
        <p14:creationId xmlns:p14="http://schemas.microsoft.com/office/powerpoint/2010/main" val="192983906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a:xfrm>
            <a:off x="1206500" y="1951929"/>
            <a:ext cx="10301817" cy="4515696"/>
          </a:xfrm>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199</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a:t>
            </a:r>
            <a:r>
              <a:rPr lang="en-US" sz="2400" noProof="0" dirty="0" err="1"/>
              <a:t>ectrical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181206" y="1317207"/>
            <a:ext cx="279480" cy="21492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5200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Electrostatic</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5200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Electromagnetic</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967583"/>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Hall Effect Thruster</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Pulsed Plasma Thruster</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Magnetic Nozzle Thruster</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181207" y="5583554"/>
            <a:ext cx="2794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181207" y="6051256"/>
            <a:ext cx="2699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129056"/>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Gridded Ion Thruster</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562842"/>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Field Emission EP</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390645"/>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Electrospray (Colloid) Thruster</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60684" y="442087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MPD Thruster</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181206" y="478680"/>
            <a:ext cx="279479" cy="29878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181206" y="2912466"/>
            <a:ext cx="279479" cy="5540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181206" y="3466495"/>
            <a:ext cx="279478" cy="2737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181206" y="3466495"/>
            <a:ext cx="279478" cy="130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hteck: abgerundete Ecken 27">
            <a:extLst>
              <a:ext uri="{FF2B5EF4-FFF2-40B4-BE49-F238E27FC236}">
                <a16:creationId xmlns:a16="http://schemas.microsoft.com/office/drawing/2014/main" id="{15D7B9F5-EC5A-4744-8257-E239FB93E75E}"/>
              </a:ext>
            </a:extLst>
          </p:cNvPr>
          <p:cNvSpPr/>
          <p:nvPr/>
        </p:nvSpPr>
        <p:spPr>
          <a:xfrm>
            <a:off x="4659274" y="1543067"/>
            <a:ext cx="2520000" cy="1111252"/>
          </a:xfrm>
          <a:prstGeom prst="roundRect">
            <a:avLst/>
          </a:prstGeom>
          <a:solidFill>
            <a:srgbClr val="7030A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Electrothermal</a:t>
            </a:r>
          </a:p>
        </p:txBody>
      </p:sp>
      <p:sp>
        <p:nvSpPr>
          <p:cNvPr id="29" name="Rechteck: abgerundete Ecken 28">
            <a:extLst>
              <a:ext uri="{FF2B5EF4-FFF2-40B4-BE49-F238E27FC236}">
                <a16:creationId xmlns:a16="http://schemas.microsoft.com/office/drawing/2014/main" id="{CB74B9E3-5CE0-4AA6-9498-0C5B8734F360}"/>
              </a:ext>
            </a:extLst>
          </p:cNvPr>
          <p:cNvSpPr/>
          <p:nvPr/>
        </p:nvSpPr>
        <p:spPr>
          <a:xfrm>
            <a:off x="1778000" y="87325"/>
            <a:ext cx="2374900" cy="1266826"/>
          </a:xfrm>
          <a:prstGeom prst="roundRect">
            <a:avLst/>
          </a:prstGeom>
          <a:solidFill>
            <a:srgbClr val="00B05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Therm</a:t>
            </a:r>
            <a:r>
              <a:rPr lang="en-US" sz="2400" noProof="0" dirty="0"/>
              <a:t>al Propulsion Systems</a:t>
            </a:r>
          </a:p>
        </p:txBody>
      </p:sp>
      <p:sp>
        <p:nvSpPr>
          <p:cNvPr id="35" name="Rechteck: abgerundete Ecken 34">
            <a:extLst>
              <a:ext uri="{FF2B5EF4-FFF2-40B4-BE49-F238E27FC236}">
                <a16:creationId xmlns:a16="http://schemas.microsoft.com/office/drawing/2014/main" id="{6953D1BE-17C2-4557-A5B9-4145DC67F7DC}"/>
              </a:ext>
            </a:extLst>
          </p:cNvPr>
          <p:cNvSpPr/>
          <p:nvPr/>
        </p:nvSpPr>
        <p:spPr>
          <a:xfrm>
            <a:off x="144080" y="1543067"/>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ResistojetThruster</a:t>
            </a:r>
            <a:endParaRPr lang="en-US" sz="2400" noProof="0" dirty="0"/>
          </a:p>
        </p:txBody>
      </p:sp>
      <p:sp>
        <p:nvSpPr>
          <p:cNvPr id="47" name="Rechteck: abgerundete Ecken 46">
            <a:extLst>
              <a:ext uri="{FF2B5EF4-FFF2-40B4-BE49-F238E27FC236}">
                <a16:creationId xmlns:a16="http://schemas.microsoft.com/office/drawing/2014/main" id="{7BE8D86A-3BB6-47E2-82CA-4494F6292C2F}"/>
              </a:ext>
            </a:extLst>
          </p:cNvPr>
          <p:cNvSpPr/>
          <p:nvPr/>
        </p:nvSpPr>
        <p:spPr>
          <a:xfrm>
            <a:off x="144080" y="2361716"/>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Arcjet</a:t>
            </a:r>
            <a:r>
              <a:rPr lang="en-US" sz="2400" dirty="0"/>
              <a:t> Thruster</a:t>
            </a:r>
            <a:endParaRPr lang="en-US" sz="2400" noProof="0" dirty="0"/>
          </a:p>
        </p:txBody>
      </p:sp>
      <p:cxnSp>
        <p:nvCxnSpPr>
          <p:cNvPr id="48" name="Gerade Verbindung mit Pfeil 47">
            <a:extLst>
              <a:ext uri="{FF2B5EF4-FFF2-40B4-BE49-F238E27FC236}">
                <a16:creationId xmlns:a16="http://schemas.microsoft.com/office/drawing/2014/main" id="{AC61FFD9-6C5B-4306-A93E-5FF07BA6DC4D}"/>
              </a:ext>
            </a:extLst>
          </p:cNvPr>
          <p:cNvCxnSpPr>
            <a:cxnSpLocks/>
            <a:stCxn id="10" idx="3"/>
            <a:endCxn id="28" idx="1"/>
          </p:cNvCxnSpPr>
          <p:nvPr/>
        </p:nvCxnSpPr>
        <p:spPr>
          <a:xfrm flipV="1">
            <a:off x="4152900" y="2098693"/>
            <a:ext cx="506374" cy="20415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23F03C17-AB97-4BAD-974C-1BF528C5420E}"/>
              </a:ext>
            </a:extLst>
          </p:cNvPr>
          <p:cNvCxnSpPr>
            <a:cxnSpLocks/>
            <a:stCxn id="29" idx="3"/>
            <a:endCxn id="28" idx="1"/>
          </p:cNvCxnSpPr>
          <p:nvPr/>
        </p:nvCxnSpPr>
        <p:spPr>
          <a:xfrm>
            <a:off x="4152900" y="720738"/>
            <a:ext cx="506374" cy="13779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F4F4FA7E-6519-4845-8DC2-71875AFF6B5F}"/>
              </a:ext>
            </a:extLst>
          </p:cNvPr>
          <p:cNvCxnSpPr>
            <a:cxnSpLocks/>
            <a:stCxn id="28" idx="1"/>
            <a:endCxn id="35" idx="3"/>
          </p:cNvCxnSpPr>
          <p:nvPr/>
        </p:nvCxnSpPr>
        <p:spPr>
          <a:xfrm flipH="1" flipV="1">
            <a:off x="3744080" y="1892691"/>
            <a:ext cx="915194" cy="2060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6799903C-C0D6-4A0A-88F4-EFD376FA939D}"/>
              </a:ext>
            </a:extLst>
          </p:cNvPr>
          <p:cNvCxnSpPr>
            <a:cxnSpLocks/>
            <a:stCxn id="28" idx="1"/>
            <a:endCxn id="47" idx="3"/>
          </p:cNvCxnSpPr>
          <p:nvPr/>
        </p:nvCxnSpPr>
        <p:spPr>
          <a:xfrm flipH="1">
            <a:off x="3744080" y="2098693"/>
            <a:ext cx="915194" cy="6126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hteck: abgerundete Ecken 51">
            <a:extLst>
              <a:ext uri="{FF2B5EF4-FFF2-40B4-BE49-F238E27FC236}">
                <a16:creationId xmlns:a16="http://schemas.microsoft.com/office/drawing/2014/main" id="{5BB6DA6C-7382-4C27-BE69-105909A24705}"/>
              </a:ext>
            </a:extLst>
          </p:cNvPr>
          <p:cNvSpPr/>
          <p:nvPr/>
        </p:nvSpPr>
        <p:spPr>
          <a:xfrm>
            <a:off x="7460684" y="1765679"/>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CUSP Field Thruster</a:t>
            </a:r>
            <a:endParaRPr lang="en-US" sz="2400" noProof="0" dirty="0"/>
          </a:p>
        </p:txBody>
      </p:sp>
    </p:spTree>
    <p:extLst>
      <p:ext uri="{BB962C8B-B14F-4D97-AF65-F5344CB8AC3E}">
        <p14:creationId xmlns:p14="http://schemas.microsoft.com/office/powerpoint/2010/main" val="3815011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8423726-5812-4EB5-BE6F-7D8A4153E05D}"/>
              </a:ext>
            </a:extLst>
          </p:cNvPr>
          <p:cNvPicPr>
            <a:picLocks noChangeAspect="1"/>
          </p:cNvPicPr>
          <p:nvPr/>
        </p:nvPicPr>
        <p:blipFill>
          <a:blip r:embed="rId2"/>
          <a:stretch>
            <a:fillRect/>
          </a:stretch>
        </p:blipFill>
        <p:spPr>
          <a:xfrm>
            <a:off x="1206500" y="-1"/>
            <a:ext cx="4889499" cy="6858001"/>
          </a:xfrm>
          <a:prstGeom prst="rect">
            <a:avLst/>
          </a:prstGeom>
        </p:spPr>
      </p:pic>
      <p:sp>
        <p:nvSpPr>
          <p:cNvPr id="2" name="Titel 1">
            <a:extLst>
              <a:ext uri="{FF2B5EF4-FFF2-40B4-BE49-F238E27FC236}">
                <a16:creationId xmlns:a16="http://schemas.microsoft.com/office/drawing/2014/main" id="{7AC0A605-84BD-40F9-B5DC-C77EF1DFA030}"/>
              </a:ext>
            </a:extLst>
          </p:cNvPr>
          <p:cNvSpPr>
            <a:spLocks noGrp="1"/>
          </p:cNvSpPr>
          <p:nvPr>
            <p:ph type="title"/>
          </p:nvPr>
        </p:nvSpPr>
        <p:spPr/>
        <p:txBody>
          <a:bodyPr/>
          <a:lstStyle/>
          <a:p>
            <a:r>
              <a:rPr lang="de-DE" dirty="0" err="1"/>
              <a:t>Lecture</a:t>
            </a:r>
            <a:r>
              <a:rPr lang="de-DE" dirty="0"/>
              <a:t> # 5</a:t>
            </a:r>
            <a:br>
              <a:rPr lang="de-DE" dirty="0"/>
            </a:br>
            <a:r>
              <a:rPr lang="de-DE" dirty="0" err="1"/>
              <a:t>Introduction</a:t>
            </a:r>
            <a:r>
              <a:rPr lang="de-DE" dirty="0"/>
              <a:t> &amp; General Course Information</a:t>
            </a:r>
          </a:p>
        </p:txBody>
      </p:sp>
      <p:sp>
        <p:nvSpPr>
          <p:cNvPr id="3" name="Textplatzhalter 2">
            <a:extLst>
              <a:ext uri="{FF2B5EF4-FFF2-40B4-BE49-F238E27FC236}">
                <a16:creationId xmlns:a16="http://schemas.microsoft.com/office/drawing/2014/main" id="{8E0C960A-F12F-470F-87B1-D8DC0788B966}"/>
              </a:ext>
            </a:extLst>
          </p:cNvPr>
          <p:cNvSpPr>
            <a:spLocks noGrp="1"/>
          </p:cNvSpPr>
          <p:nvPr>
            <p:ph type="body" idx="1"/>
          </p:nvPr>
        </p:nvSpPr>
        <p:spPr/>
        <p:txBody>
          <a:bodyPr>
            <a:noAutofit/>
          </a:bodyPr>
          <a:lstStyle/>
          <a:p>
            <a:pPr marL="230400" indent="0"/>
            <a:r>
              <a:rPr lang="de-DE" dirty="0">
                <a:solidFill>
                  <a:schemeClr val="bg1"/>
                </a:solidFill>
              </a:rPr>
              <a:t>Brief update on </a:t>
            </a:r>
            <a:r>
              <a:rPr lang="de-DE" dirty="0" err="1">
                <a:solidFill>
                  <a:schemeClr val="bg1"/>
                </a:solidFill>
              </a:rPr>
              <a:t>space</a:t>
            </a:r>
            <a:r>
              <a:rPr lang="de-DE" dirty="0">
                <a:solidFill>
                  <a:schemeClr val="bg1"/>
                </a:solidFill>
              </a:rPr>
              <a:t> </a:t>
            </a:r>
            <a:r>
              <a:rPr lang="de-DE" dirty="0" err="1">
                <a:solidFill>
                  <a:schemeClr val="bg1"/>
                </a:solidFill>
              </a:rPr>
              <a:t>propulsion</a:t>
            </a:r>
            <a:r>
              <a:rPr lang="de-DE" dirty="0">
                <a:solidFill>
                  <a:schemeClr val="bg1"/>
                </a:solidFill>
              </a:rPr>
              <a:t> </a:t>
            </a:r>
            <a:r>
              <a:rPr lang="de-DE" dirty="0" err="1">
                <a:solidFill>
                  <a:schemeClr val="bg1"/>
                </a:solidFill>
              </a:rPr>
              <a:t>course</a:t>
            </a:r>
            <a:endParaRPr lang="de-DE" dirty="0"/>
          </a:p>
        </p:txBody>
      </p:sp>
      <p:sp>
        <p:nvSpPr>
          <p:cNvPr id="4" name="Bildplatzhalter 3">
            <a:extLst>
              <a:ext uri="{FF2B5EF4-FFF2-40B4-BE49-F238E27FC236}">
                <a16:creationId xmlns:a16="http://schemas.microsoft.com/office/drawing/2014/main" id="{D0C05689-07D6-49DA-BFCD-F4316DB4D236}"/>
              </a:ext>
            </a:extLst>
          </p:cNvPr>
          <p:cNvSpPr>
            <a:spLocks noGrp="1"/>
          </p:cNvSpPr>
          <p:nvPr>
            <p:ph type="pic" idx="2"/>
          </p:nvPr>
        </p:nvSpPr>
        <p:spPr/>
        <p:txBody>
          <a:bodyPr/>
          <a:lstStyle/>
          <a:p>
            <a:endParaRPr lang="de-DE"/>
          </a:p>
        </p:txBody>
      </p:sp>
      <p:pic>
        <p:nvPicPr>
          <p:cNvPr id="2052" name="Picture 4" descr="Projeto Millenium Falcon Completo P/ Montar - R$ 10,99 em Mercado Livre |  Millennium falcon, Star wars, Millenium falcon">
            <a:extLst>
              <a:ext uri="{FF2B5EF4-FFF2-40B4-BE49-F238E27FC236}">
                <a16:creationId xmlns:a16="http://schemas.microsoft.com/office/drawing/2014/main" id="{B2316697-94C2-4CEF-8E8D-A0B524038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34913" y="971588"/>
            <a:ext cx="6858000" cy="491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124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Valve Types:</a:t>
            </a:r>
          </a:p>
          <a:p>
            <a:pPr marL="630000" lvl="1" indent="-270000">
              <a:lnSpc>
                <a:spcPct val="100000"/>
              </a:lnSpc>
              <a:spcBef>
                <a:spcPts val="600"/>
              </a:spcBef>
              <a:buSzPct val="100000"/>
            </a:pPr>
            <a:r>
              <a:rPr lang="en-US" sz="2000" dirty="0"/>
              <a:t>Monostable Valves (Solenoid valves):</a:t>
            </a:r>
            <a:endParaRPr lang="de-DE" sz="2000" dirty="0">
              <a:solidFill>
                <a:srgbClr val="000000"/>
              </a:solidFill>
              <a:latin typeface="Arial" panose="020B0604020202020204" pitchFamily="34" charset="0"/>
            </a:endParaRP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20</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grpSp>
        <p:nvGrpSpPr>
          <p:cNvPr id="9" name="object 16">
            <a:extLst>
              <a:ext uri="{FF2B5EF4-FFF2-40B4-BE49-F238E27FC236}">
                <a16:creationId xmlns:a16="http://schemas.microsoft.com/office/drawing/2014/main" id="{C4FB0487-15A8-4E5C-8F5B-7210B7E52AAF}"/>
              </a:ext>
            </a:extLst>
          </p:cNvPr>
          <p:cNvGrpSpPr/>
          <p:nvPr/>
        </p:nvGrpSpPr>
        <p:grpSpPr>
          <a:xfrm>
            <a:off x="7785748" y="3001114"/>
            <a:ext cx="2686905" cy="3421948"/>
            <a:chOff x="949331" y="3255264"/>
            <a:chExt cx="2687955" cy="3423285"/>
          </a:xfrm>
          <a:solidFill>
            <a:schemeClr val="bg1"/>
          </a:solidFill>
        </p:grpSpPr>
        <p:pic>
          <p:nvPicPr>
            <p:cNvPr id="10" name="object 17">
              <a:extLst>
                <a:ext uri="{FF2B5EF4-FFF2-40B4-BE49-F238E27FC236}">
                  <a16:creationId xmlns:a16="http://schemas.microsoft.com/office/drawing/2014/main" id="{58D42D57-044F-470E-AD35-2DD238FE64F4}"/>
                </a:ext>
              </a:extLst>
            </p:cNvPr>
            <p:cNvPicPr/>
            <p:nvPr/>
          </p:nvPicPr>
          <p:blipFill>
            <a:blip r:embed="rId2" cstate="print"/>
            <a:stretch>
              <a:fillRect/>
            </a:stretch>
          </p:blipFill>
          <p:spPr>
            <a:xfrm>
              <a:off x="1022483" y="4675649"/>
              <a:ext cx="2614422" cy="2002692"/>
            </a:xfrm>
            <a:prstGeom prst="rect">
              <a:avLst/>
            </a:prstGeom>
            <a:grpFill/>
          </p:spPr>
        </p:pic>
        <p:pic>
          <p:nvPicPr>
            <p:cNvPr id="11" name="object 18">
              <a:extLst>
                <a:ext uri="{FF2B5EF4-FFF2-40B4-BE49-F238E27FC236}">
                  <a16:creationId xmlns:a16="http://schemas.microsoft.com/office/drawing/2014/main" id="{08BDEC74-FD93-4ABF-ACF8-E944999C4B12}"/>
                </a:ext>
              </a:extLst>
            </p:cNvPr>
            <p:cNvPicPr/>
            <p:nvPr/>
          </p:nvPicPr>
          <p:blipFill>
            <a:blip r:embed="rId3" cstate="print"/>
            <a:stretch>
              <a:fillRect/>
            </a:stretch>
          </p:blipFill>
          <p:spPr>
            <a:xfrm>
              <a:off x="949331" y="3255264"/>
              <a:ext cx="2464307" cy="1385316"/>
            </a:xfrm>
            <a:prstGeom prst="rect">
              <a:avLst/>
            </a:prstGeom>
            <a:grpFill/>
          </p:spPr>
        </p:pic>
      </p:grpSp>
      <p:pic>
        <p:nvPicPr>
          <p:cNvPr id="12" name="Grafik 11">
            <a:extLst>
              <a:ext uri="{FF2B5EF4-FFF2-40B4-BE49-F238E27FC236}">
                <a16:creationId xmlns:a16="http://schemas.microsoft.com/office/drawing/2014/main" id="{3FC5FFE1-A4E5-4E32-94E1-4CCE6E157AAE}"/>
              </a:ext>
            </a:extLst>
          </p:cNvPr>
          <p:cNvPicPr>
            <a:picLocks noChangeAspect="1"/>
          </p:cNvPicPr>
          <p:nvPr/>
        </p:nvPicPr>
        <p:blipFill>
          <a:blip r:embed="rId4"/>
          <a:stretch>
            <a:fillRect/>
          </a:stretch>
        </p:blipFill>
        <p:spPr>
          <a:xfrm>
            <a:off x="4537401" y="4135811"/>
            <a:ext cx="2613401" cy="2183145"/>
          </a:xfrm>
          <a:prstGeom prst="rect">
            <a:avLst/>
          </a:prstGeom>
        </p:spPr>
      </p:pic>
      <p:sp>
        <p:nvSpPr>
          <p:cNvPr id="13" name="Textfeld 12">
            <a:extLst>
              <a:ext uri="{FF2B5EF4-FFF2-40B4-BE49-F238E27FC236}">
                <a16:creationId xmlns:a16="http://schemas.microsoft.com/office/drawing/2014/main" id="{EFB96960-9B7B-4C03-B726-B8F3CB638672}"/>
              </a:ext>
            </a:extLst>
          </p:cNvPr>
          <p:cNvSpPr txBox="1"/>
          <p:nvPr/>
        </p:nvSpPr>
        <p:spPr>
          <a:xfrm>
            <a:off x="3431196" y="4919607"/>
            <a:ext cx="962123" cy="307777"/>
          </a:xfrm>
          <a:prstGeom prst="rect">
            <a:avLst/>
          </a:prstGeom>
          <a:noFill/>
        </p:spPr>
        <p:txBody>
          <a:bodyPr wrap="none" rtlCol="0">
            <a:spAutoFit/>
          </a:bodyPr>
          <a:lstStyle/>
          <a:p>
            <a:r>
              <a:rPr lang="de-DE" dirty="0"/>
              <a:t>In-line SV</a:t>
            </a:r>
          </a:p>
        </p:txBody>
      </p:sp>
    </p:spTree>
    <p:extLst>
      <p:ext uri="{BB962C8B-B14F-4D97-AF65-F5344CB8AC3E}">
        <p14:creationId xmlns:p14="http://schemas.microsoft.com/office/powerpoint/2010/main" val="49071472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Field Emission Electric Propulsion</a:t>
            </a:r>
          </a:p>
          <a:p>
            <a:pPr marL="630000" lvl="1" indent="-270000">
              <a:lnSpc>
                <a:spcPct val="100000"/>
              </a:lnSpc>
              <a:spcBef>
                <a:spcPts val="600"/>
              </a:spcBef>
              <a:buSzPct val="100000"/>
            </a:pPr>
            <a:r>
              <a:rPr lang="en-US" sz="2000" dirty="0"/>
              <a:t>FEEP thruster is a type of electrostatic EP device that generate very low thrust (&lt; 1 </a:t>
            </a:r>
            <a:r>
              <a:rPr lang="en-US" sz="2000" dirty="0" err="1"/>
              <a:t>mN</a:t>
            </a:r>
            <a:r>
              <a:rPr lang="en-US" sz="2000" dirty="0"/>
              <a:t>) like electrospray thruster</a:t>
            </a:r>
          </a:p>
          <a:p>
            <a:pPr marL="630000" lvl="1" indent="-270000">
              <a:lnSpc>
                <a:spcPct val="100000"/>
              </a:lnSpc>
              <a:spcBef>
                <a:spcPts val="600"/>
              </a:spcBef>
              <a:buSzPct val="100000"/>
            </a:pPr>
            <a:r>
              <a:rPr lang="en-US" sz="2000" dirty="0"/>
              <a:t>FEEP thrusters wick or transport liquid metals (typically indium or cesium) along needles, extracting ions from the sharp tip by field emission processes</a:t>
            </a:r>
          </a:p>
          <a:p>
            <a:pPr marL="630000" lvl="1" indent="-270000">
              <a:lnSpc>
                <a:spcPct val="100000"/>
              </a:lnSpc>
              <a:spcBef>
                <a:spcPts val="600"/>
              </a:spcBef>
              <a:buSzPct val="100000"/>
            </a:pPr>
            <a:r>
              <a:rPr lang="en-US" sz="2000" dirty="0"/>
              <a:t>Due to their very low thrust, these devices will be used for precision control of spacecraft position or attitude in space</a:t>
            </a:r>
          </a:p>
          <a:p>
            <a:pPr marL="630000" lvl="1" indent="-270000">
              <a:lnSpc>
                <a:spcPct val="100000"/>
              </a:lnSpc>
              <a:spcBef>
                <a:spcPts val="600"/>
              </a:spcBef>
              <a:buSzPct val="100000"/>
            </a:pPr>
            <a:r>
              <a:rPr lang="en-US" sz="2000" dirty="0"/>
              <a:t>Use of metallic propellants raises unique concerns regarding contamination of spacecraft</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200</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10408537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Field Emission Electric Propulsion</a:t>
            </a:r>
          </a:p>
          <a:p>
            <a:pPr marL="630000" lvl="1" indent="-270000">
              <a:lnSpc>
                <a:spcPct val="100000"/>
              </a:lnSpc>
              <a:spcBef>
                <a:spcPts val="600"/>
              </a:spcBef>
              <a:buSzPct val="100000"/>
            </a:pPr>
            <a:r>
              <a:rPr lang="en-US" sz="2000" dirty="0"/>
              <a:t>Ions extracted from liquid metal surface by evaporation, </a:t>
            </a:r>
            <a:br>
              <a:rPr lang="en-US" sz="2000" dirty="0"/>
            </a:br>
            <a:r>
              <a:rPr lang="en-US" sz="2000" dirty="0"/>
              <a:t>and accelerated by electrostatic field</a:t>
            </a:r>
          </a:p>
          <a:p>
            <a:pPr marL="630000" lvl="1" indent="-270000">
              <a:lnSpc>
                <a:spcPct val="100000"/>
              </a:lnSpc>
              <a:spcBef>
                <a:spcPts val="600"/>
              </a:spcBef>
              <a:buSzPct val="100000"/>
            </a:pPr>
            <a:r>
              <a:rPr lang="en-US" sz="2000" dirty="0"/>
              <a:t>With strong electric field, liquid metal surface deforms into Taylor cones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Shape is determined by balance between electrostatic and surface tension forces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Above ~ 109 V/m, ions ripped from cone; these ions are then accelerated by the electric field</a:t>
            </a:r>
          </a:p>
          <a:p>
            <a:pPr marL="630000" lvl="1" indent="-270000">
              <a:lnSpc>
                <a:spcPct val="100000"/>
              </a:lnSpc>
              <a:spcBef>
                <a:spcPts val="600"/>
              </a:spcBef>
              <a:buSzPct val="100000"/>
            </a:pPr>
            <a:r>
              <a:rPr lang="en-US" sz="2000" dirty="0"/>
              <a:t>Needle effectively forms anode, with neutralizer as cathode</a:t>
            </a:r>
          </a:p>
          <a:p>
            <a:pPr marL="630000" lvl="1" indent="-270000">
              <a:lnSpc>
                <a:spcPct val="100000"/>
              </a:lnSpc>
              <a:spcBef>
                <a:spcPts val="600"/>
              </a:spcBef>
              <a:buSzPct val="100000"/>
            </a:pPr>
            <a:r>
              <a:rPr lang="en-US" sz="2000" dirty="0"/>
              <a:t>Propellant reservoir embedded within overall thruster design; propellant feed is by capillary effects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201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C6CF037E-9FD5-4132-BFC0-6EDE104BDB5E}"/>
              </a:ext>
            </a:extLst>
          </p:cNvPr>
          <p:cNvPicPr>
            <a:picLocks noChangeAspect="1"/>
          </p:cNvPicPr>
          <p:nvPr/>
        </p:nvPicPr>
        <p:blipFill>
          <a:blip r:embed="rId2"/>
          <a:stretch>
            <a:fillRect/>
          </a:stretch>
        </p:blipFill>
        <p:spPr>
          <a:xfrm>
            <a:off x="6870567" y="369385"/>
            <a:ext cx="4229100" cy="2419350"/>
          </a:xfrm>
          <a:prstGeom prst="rect">
            <a:avLst/>
          </a:prstGeom>
        </p:spPr>
      </p:pic>
    </p:spTree>
    <p:extLst>
      <p:ext uri="{BB962C8B-B14F-4D97-AF65-F5344CB8AC3E}">
        <p14:creationId xmlns:p14="http://schemas.microsoft.com/office/powerpoint/2010/main" val="399292031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Field Emission Electric Propulsion</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202</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CEA0C1DC-7D1E-4EAA-92FD-A87A14C87F5A}"/>
              </a:ext>
            </a:extLst>
          </p:cNvPr>
          <p:cNvPicPr>
            <a:picLocks noChangeAspect="1"/>
          </p:cNvPicPr>
          <p:nvPr/>
        </p:nvPicPr>
        <p:blipFill>
          <a:blip r:embed="rId2"/>
          <a:stretch>
            <a:fillRect/>
          </a:stretch>
        </p:blipFill>
        <p:spPr>
          <a:xfrm>
            <a:off x="1468658" y="2635136"/>
            <a:ext cx="9254683" cy="4155848"/>
          </a:xfrm>
          <a:prstGeom prst="rect">
            <a:avLst/>
          </a:prstGeom>
          <a:solidFill>
            <a:schemeClr val="bg1"/>
          </a:solidFill>
        </p:spPr>
      </p:pic>
    </p:spTree>
    <p:extLst>
      <p:ext uri="{BB962C8B-B14F-4D97-AF65-F5344CB8AC3E}">
        <p14:creationId xmlns:p14="http://schemas.microsoft.com/office/powerpoint/2010/main" val="299934560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Field Emission Electric Propulsion</a:t>
            </a:r>
          </a:p>
          <a:p>
            <a:pPr marL="630000" lvl="1" indent="-270000">
              <a:lnSpc>
                <a:spcPct val="100000"/>
              </a:lnSpc>
              <a:spcBef>
                <a:spcPts val="600"/>
              </a:spcBef>
              <a:buSzPct val="100000"/>
            </a:pPr>
            <a:r>
              <a:rPr lang="en-US" sz="2000" dirty="0"/>
              <a:t>Single needle can provide thrust levels up to around 10 </a:t>
            </a:r>
            <a:r>
              <a:rPr lang="en-US" sz="2000" dirty="0" err="1"/>
              <a:t>μN</a:t>
            </a:r>
            <a:endParaRPr lang="en-US" sz="2000" dirty="0"/>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Above this level ion current is so large that emission geometry is disrupted, and droplets are emitted at lower efficiency</a:t>
            </a:r>
          </a:p>
          <a:p>
            <a:pPr marL="630000" lvl="1" indent="-270000">
              <a:lnSpc>
                <a:spcPct val="100000"/>
              </a:lnSpc>
              <a:spcBef>
                <a:spcPts val="600"/>
              </a:spcBef>
              <a:buSzPct val="100000"/>
            </a:pPr>
            <a:r>
              <a:rPr lang="en-US" sz="2000" dirty="0"/>
              <a:t>2 main developments aimed at increasing thrust level up to &gt; 100 </a:t>
            </a:r>
            <a:r>
              <a:rPr lang="en-US" sz="2000" dirty="0" err="1"/>
              <a:t>μN</a:t>
            </a:r>
            <a:r>
              <a:rPr lang="en-US" sz="2000" dirty="0"/>
              <a:t>:</a:t>
            </a:r>
            <a:endParaRPr lang="de-DE" sz="2000" dirty="0"/>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Clustering of needles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Slit thruster (For the slit thruster, a series of Taylor cones is generated along the length of the slit)</a:t>
            </a:r>
          </a:p>
          <a:p>
            <a:pPr lvl="2"/>
            <a:endParaRPr lang="en-US"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203</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63808620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Field Emission Electric Propulsion</a:t>
            </a:r>
          </a:p>
          <a:p>
            <a:pPr marL="630000" lvl="1" indent="-270000">
              <a:lnSpc>
                <a:spcPct val="100000"/>
              </a:lnSpc>
              <a:spcBef>
                <a:spcPts val="600"/>
              </a:spcBef>
              <a:buSzPct val="100000"/>
            </a:pPr>
            <a:r>
              <a:rPr lang="en-US" sz="2000" dirty="0"/>
              <a:t>Single needle can provide thrust levels up to around 10 </a:t>
            </a:r>
            <a:r>
              <a:rPr lang="en-US" sz="2000" dirty="0" err="1"/>
              <a:t>μN</a:t>
            </a:r>
            <a:endParaRPr lang="en-US"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204</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64078EA5-2FA6-4023-8BCD-76B6D6F1B8FF}"/>
              </a:ext>
            </a:extLst>
          </p:cNvPr>
          <p:cNvPicPr>
            <a:picLocks noChangeAspect="1"/>
          </p:cNvPicPr>
          <p:nvPr/>
        </p:nvPicPr>
        <p:blipFill>
          <a:blip r:embed="rId2"/>
          <a:stretch>
            <a:fillRect/>
          </a:stretch>
        </p:blipFill>
        <p:spPr>
          <a:xfrm>
            <a:off x="1942567" y="3582896"/>
            <a:ext cx="8306866" cy="2312350"/>
          </a:xfrm>
          <a:prstGeom prst="rect">
            <a:avLst/>
          </a:prstGeom>
        </p:spPr>
      </p:pic>
    </p:spTree>
    <p:extLst>
      <p:ext uri="{BB962C8B-B14F-4D97-AF65-F5344CB8AC3E}">
        <p14:creationId xmlns:p14="http://schemas.microsoft.com/office/powerpoint/2010/main" val="260215045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13B0CE96-961C-4DC0-BF7C-CA66919CEBB6}"/>
              </a:ext>
            </a:extLst>
          </p:cNvPr>
          <p:cNvPicPr>
            <a:picLocks noChangeAspect="1"/>
          </p:cNvPicPr>
          <p:nvPr/>
        </p:nvPicPr>
        <p:blipFill>
          <a:blip r:embed="rId2"/>
          <a:stretch>
            <a:fillRect/>
          </a:stretch>
        </p:blipFill>
        <p:spPr>
          <a:xfrm>
            <a:off x="2479040" y="3570462"/>
            <a:ext cx="7873172" cy="3242914"/>
          </a:xfrm>
          <a:prstGeom prst="rect">
            <a:avLst/>
          </a:prstGeom>
        </p:spPr>
      </p:pic>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Field Emission Electric Propulsion</a:t>
            </a:r>
          </a:p>
          <a:p>
            <a:pPr marL="630000" lvl="1" indent="-270000">
              <a:lnSpc>
                <a:spcPct val="100000"/>
              </a:lnSpc>
              <a:spcBef>
                <a:spcPts val="600"/>
              </a:spcBef>
              <a:buSzPct val="100000"/>
            </a:pPr>
            <a:r>
              <a:rPr lang="en-US" sz="2000" dirty="0"/>
              <a:t>Performance summary:</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Overall voltage levels of around 7 to 9 kV</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205</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57812126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a:xfrm>
            <a:off x="1206500" y="1951929"/>
            <a:ext cx="10301817" cy="4515696"/>
          </a:xfrm>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206</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a:t>
            </a:r>
            <a:r>
              <a:rPr lang="en-US" sz="2400" noProof="0" dirty="0" err="1"/>
              <a:t>ectrical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181206" y="1317207"/>
            <a:ext cx="279480" cy="21492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5200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Electrostatic</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5200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Electromagnetic</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967583"/>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Hall Effect Thruster</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Pulsed Plasma Thruster</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Magnetic Nozzle Thruster</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181207" y="5583554"/>
            <a:ext cx="2794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181207" y="6051256"/>
            <a:ext cx="2699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129056"/>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Gridded Ion Thruster</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562842"/>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Field Emission EP</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390645"/>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Electrospray (Colloid) Thruster</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60684" y="4420870"/>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MPD Thruster</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181206" y="478680"/>
            <a:ext cx="279479" cy="29878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181206" y="2912466"/>
            <a:ext cx="279479" cy="5540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181206" y="3466495"/>
            <a:ext cx="279478" cy="2737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181206" y="3466495"/>
            <a:ext cx="279478" cy="13039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hteck: abgerundete Ecken 27">
            <a:extLst>
              <a:ext uri="{FF2B5EF4-FFF2-40B4-BE49-F238E27FC236}">
                <a16:creationId xmlns:a16="http://schemas.microsoft.com/office/drawing/2014/main" id="{15D7B9F5-EC5A-4744-8257-E239FB93E75E}"/>
              </a:ext>
            </a:extLst>
          </p:cNvPr>
          <p:cNvSpPr/>
          <p:nvPr/>
        </p:nvSpPr>
        <p:spPr>
          <a:xfrm>
            <a:off x="4659274" y="1543067"/>
            <a:ext cx="2520000" cy="1111252"/>
          </a:xfrm>
          <a:prstGeom prst="roundRect">
            <a:avLst/>
          </a:prstGeom>
          <a:solidFill>
            <a:srgbClr val="7030A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Electrothermal</a:t>
            </a:r>
          </a:p>
        </p:txBody>
      </p:sp>
      <p:sp>
        <p:nvSpPr>
          <p:cNvPr id="29" name="Rechteck: abgerundete Ecken 28">
            <a:extLst>
              <a:ext uri="{FF2B5EF4-FFF2-40B4-BE49-F238E27FC236}">
                <a16:creationId xmlns:a16="http://schemas.microsoft.com/office/drawing/2014/main" id="{CB74B9E3-5CE0-4AA6-9498-0C5B8734F360}"/>
              </a:ext>
            </a:extLst>
          </p:cNvPr>
          <p:cNvSpPr/>
          <p:nvPr/>
        </p:nvSpPr>
        <p:spPr>
          <a:xfrm>
            <a:off x="1778000" y="87325"/>
            <a:ext cx="2374900" cy="1266826"/>
          </a:xfrm>
          <a:prstGeom prst="roundRect">
            <a:avLst/>
          </a:prstGeom>
          <a:solidFill>
            <a:srgbClr val="00B050">
              <a:alpha val="2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Therm</a:t>
            </a:r>
            <a:r>
              <a:rPr lang="en-US" sz="2400" noProof="0" dirty="0"/>
              <a:t>al Propulsion Systems</a:t>
            </a:r>
          </a:p>
        </p:txBody>
      </p:sp>
      <p:sp>
        <p:nvSpPr>
          <p:cNvPr id="35" name="Rechteck: abgerundete Ecken 34">
            <a:extLst>
              <a:ext uri="{FF2B5EF4-FFF2-40B4-BE49-F238E27FC236}">
                <a16:creationId xmlns:a16="http://schemas.microsoft.com/office/drawing/2014/main" id="{6953D1BE-17C2-4557-A5B9-4145DC67F7DC}"/>
              </a:ext>
            </a:extLst>
          </p:cNvPr>
          <p:cNvSpPr/>
          <p:nvPr/>
        </p:nvSpPr>
        <p:spPr>
          <a:xfrm>
            <a:off x="144080" y="1543067"/>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ResistojetThruster</a:t>
            </a:r>
            <a:endParaRPr lang="en-US" sz="2400" noProof="0" dirty="0"/>
          </a:p>
        </p:txBody>
      </p:sp>
      <p:sp>
        <p:nvSpPr>
          <p:cNvPr id="47" name="Rechteck: abgerundete Ecken 46">
            <a:extLst>
              <a:ext uri="{FF2B5EF4-FFF2-40B4-BE49-F238E27FC236}">
                <a16:creationId xmlns:a16="http://schemas.microsoft.com/office/drawing/2014/main" id="{7BE8D86A-3BB6-47E2-82CA-4494F6292C2F}"/>
              </a:ext>
            </a:extLst>
          </p:cNvPr>
          <p:cNvSpPr/>
          <p:nvPr/>
        </p:nvSpPr>
        <p:spPr>
          <a:xfrm>
            <a:off x="144080" y="2361716"/>
            <a:ext cx="3600000" cy="699247"/>
          </a:xfrm>
          <a:prstGeom prst="roundRect">
            <a:avLst/>
          </a:prstGeom>
          <a:solidFill>
            <a:schemeClr val="accent5">
              <a:lumMod val="75000"/>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Arcjet</a:t>
            </a:r>
            <a:r>
              <a:rPr lang="en-US" sz="2400" dirty="0"/>
              <a:t> Thruster</a:t>
            </a:r>
            <a:endParaRPr lang="en-US" sz="2400" noProof="0" dirty="0"/>
          </a:p>
        </p:txBody>
      </p:sp>
      <p:cxnSp>
        <p:nvCxnSpPr>
          <p:cNvPr id="48" name="Gerade Verbindung mit Pfeil 47">
            <a:extLst>
              <a:ext uri="{FF2B5EF4-FFF2-40B4-BE49-F238E27FC236}">
                <a16:creationId xmlns:a16="http://schemas.microsoft.com/office/drawing/2014/main" id="{AC61FFD9-6C5B-4306-A93E-5FF07BA6DC4D}"/>
              </a:ext>
            </a:extLst>
          </p:cNvPr>
          <p:cNvCxnSpPr>
            <a:cxnSpLocks/>
            <a:stCxn id="10" idx="3"/>
            <a:endCxn id="28" idx="1"/>
          </p:cNvCxnSpPr>
          <p:nvPr/>
        </p:nvCxnSpPr>
        <p:spPr>
          <a:xfrm flipV="1">
            <a:off x="4152900" y="2098693"/>
            <a:ext cx="506374" cy="20415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23F03C17-AB97-4BAD-974C-1BF528C5420E}"/>
              </a:ext>
            </a:extLst>
          </p:cNvPr>
          <p:cNvCxnSpPr>
            <a:cxnSpLocks/>
            <a:stCxn id="29" idx="3"/>
            <a:endCxn id="28" idx="1"/>
          </p:cNvCxnSpPr>
          <p:nvPr/>
        </p:nvCxnSpPr>
        <p:spPr>
          <a:xfrm>
            <a:off x="4152900" y="720738"/>
            <a:ext cx="506374" cy="13779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F4F4FA7E-6519-4845-8DC2-71875AFF6B5F}"/>
              </a:ext>
            </a:extLst>
          </p:cNvPr>
          <p:cNvCxnSpPr>
            <a:cxnSpLocks/>
            <a:stCxn id="28" idx="1"/>
            <a:endCxn id="35" idx="3"/>
          </p:cNvCxnSpPr>
          <p:nvPr/>
        </p:nvCxnSpPr>
        <p:spPr>
          <a:xfrm flipH="1" flipV="1">
            <a:off x="3744080" y="1892691"/>
            <a:ext cx="915194" cy="2060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6799903C-C0D6-4A0A-88F4-EFD376FA939D}"/>
              </a:ext>
            </a:extLst>
          </p:cNvPr>
          <p:cNvCxnSpPr>
            <a:cxnSpLocks/>
            <a:stCxn id="28" idx="1"/>
            <a:endCxn id="47" idx="3"/>
          </p:cNvCxnSpPr>
          <p:nvPr/>
        </p:nvCxnSpPr>
        <p:spPr>
          <a:xfrm flipH="1">
            <a:off x="3744080" y="2098693"/>
            <a:ext cx="915194" cy="6126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hteck: abgerundete Ecken 51">
            <a:extLst>
              <a:ext uri="{FF2B5EF4-FFF2-40B4-BE49-F238E27FC236}">
                <a16:creationId xmlns:a16="http://schemas.microsoft.com/office/drawing/2014/main" id="{5BB6DA6C-7382-4C27-BE69-105909A24705}"/>
              </a:ext>
            </a:extLst>
          </p:cNvPr>
          <p:cNvSpPr/>
          <p:nvPr/>
        </p:nvSpPr>
        <p:spPr>
          <a:xfrm>
            <a:off x="7460684" y="1765679"/>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CUSP Field Thruster</a:t>
            </a:r>
            <a:endParaRPr lang="en-US" sz="2400" noProof="0" dirty="0"/>
          </a:p>
        </p:txBody>
      </p:sp>
    </p:spTree>
    <p:extLst>
      <p:ext uri="{BB962C8B-B14F-4D97-AF65-F5344CB8AC3E}">
        <p14:creationId xmlns:p14="http://schemas.microsoft.com/office/powerpoint/2010/main" val="234593603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Electrospray Thruster</a:t>
            </a:r>
          </a:p>
          <a:p>
            <a:pPr marL="630000" lvl="1" indent="-270000">
              <a:lnSpc>
                <a:spcPct val="100000"/>
              </a:lnSpc>
              <a:spcBef>
                <a:spcPts val="600"/>
              </a:spcBef>
              <a:buSzPct val="100000"/>
            </a:pPr>
            <a:r>
              <a:rPr lang="en-US" sz="2000" dirty="0"/>
              <a:t>Electrospray thruster is a type of electrostatic EP device that generate very low thrust (&lt; 1 </a:t>
            </a:r>
            <a:r>
              <a:rPr lang="en-US" sz="2000" dirty="0" err="1"/>
              <a:t>mN</a:t>
            </a:r>
            <a:r>
              <a:rPr lang="en-US" sz="2000" dirty="0"/>
              <a:t>) like FEEP</a:t>
            </a:r>
          </a:p>
          <a:p>
            <a:pPr marL="630000" lvl="1" indent="-270000">
              <a:lnSpc>
                <a:spcPct val="100000"/>
              </a:lnSpc>
              <a:spcBef>
                <a:spcPts val="600"/>
              </a:spcBef>
              <a:buSzPct val="100000"/>
            </a:pPr>
            <a:r>
              <a:rPr lang="en-US" sz="2000" dirty="0"/>
              <a:t>Electrospray thrusters extract ions or charged droplets from conductive liquids fed through small needles and accelerate them electrostatically with biased, aligned apertures to high energy</a:t>
            </a:r>
          </a:p>
          <a:p>
            <a:pPr marL="630000" lvl="1" indent="-270000">
              <a:lnSpc>
                <a:spcPct val="100000"/>
              </a:lnSpc>
              <a:spcBef>
                <a:spcPts val="600"/>
              </a:spcBef>
              <a:buSzPct val="100000"/>
            </a:pPr>
            <a:r>
              <a:rPr lang="en-US" sz="2000" dirty="0"/>
              <a:t>Due to their very low thrust, these devices will be used for precision control of spacecraft position or attitude in space</a:t>
            </a:r>
          </a:p>
          <a:p>
            <a:pPr marL="360000" indent="-270000">
              <a:lnSpc>
                <a:spcPct val="100000"/>
              </a:lnSpc>
              <a:spcBef>
                <a:spcPts val="600"/>
              </a:spcBef>
              <a:buSzPct val="100000"/>
            </a:pPr>
            <a:endParaRPr lang="en-US" sz="22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207</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80360775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Electrospray Thruster</a:t>
            </a:r>
          </a:p>
          <a:p>
            <a:pPr marL="630000" lvl="1" indent="-270000">
              <a:lnSpc>
                <a:spcPct val="100000"/>
              </a:lnSpc>
              <a:spcBef>
                <a:spcPts val="600"/>
              </a:spcBef>
              <a:buSzPct val="100000"/>
            </a:pPr>
            <a:r>
              <a:rPr lang="en-US" sz="2000" dirty="0"/>
              <a:t>Balance of surface tension and electrostatic forces create microscopic droplets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Droplet size is typically 10 to 100 nm diameter</a:t>
            </a:r>
          </a:p>
          <a:p>
            <a:pPr marL="630000" lvl="1" indent="-270000">
              <a:lnSpc>
                <a:spcPct val="100000"/>
              </a:lnSpc>
              <a:spcBef>
                <a:spcPts val="600"/>
              </a:spcBef>
              <a:buSzPct val="100000"/>
            </a:pPr>
            <a:r>
              <a:rPr lang="de-DE" sz="2000" dirty="0"/>
              <a:t>Semi-</a:t>
            </a:r>
            <a:r>
              <a:rPr lang="de-DE" sz="2000" dirty="0" err="1"/>
              <a:t>conductive</a:t>
            </a:r>
            <a:r>
              <a:rPr lang="de-DE" sz="2000" dirty="0"/>
              <a:t> liquid </a:t>
            </a:r>
            <a:r>
              <a:rPr lang="de-DE" sz="2000" dirty="0" err="1"/>
              <a:t>used</a:t>
            </a:r>
            <a:endParaRPr lang="de-DE" sz="2000" dirty="0"/>
          </a:p>
          <a:p>
            <a:pPr marL="630000" lvl="1" indent="-270000">
              <a:lnSpc>
                <a:spcPct val="100000"/>
              </a:lnSpc>
              <a:spcBef>
                <a:spcPts val="600"/>
              </a:spcBef>
              <a:buSzPct val="100000"/>
            </a:pPr>
            <a:r>
              <a:rPr lang="en-US" sz="2000" dirty="0"/>
              <a:t>Droplets are extracted and accelerated by either:</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The same applied voltage, or</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Separate extractor and accelerator voltages</a:t>
            </a:r>
          </a:p>
          <a:p>
            <a:pPr marL="630000" lvl="1" indent="-270000">
              <a:lnSpc>
                <a:spcPct val="100000"/>
              </a:lnSpc>
              <a:spcBef>
                <a:spcPts val="600"/>
              </a:spcBef>
              <a:buSzPct val="100000"/>
            </a:pPr>
            <a:r>
              <a:rPr lang="en-US" sz="2000" dirty="0"/>
              <a:t>DC operation - needle effectively forms anode, with neutralizer as cathode</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Alternatively, needles can be separately biased +</a:t>
            </a:r>
            <a:r>
              <a:rPr lang="en-US" sz="1800" dirty="0" err="1"/>
              <a:t>ve</a:t>
            </a:r>
            <a:r>
              <a:rPr lang="en-US" sz="1800" dirty="0"/>
              <a:t> and –</a:t>
            </a:r>
            <a:r>
              <a:rPr lang="en-US" sz="1800" dirty="0" err="1"/>
              <a:t>ve</a:t>
            </a:r>
            <a:r>
              <a:rPr lang="en-US" sz="1800" dirty="0"/>
              <a:t> within an array, so no </a:t>
            </a:r>
            <a:r>
              <a:rPr lang="en-US" sz="1800" dirty="0" err="1"/>
              <a:t>neutraliser</a:t>
            </a:r>
            <a:r>
              <a:rPr lang="en-US" sz="1800" dirty="0"/>
              <a:t> needed</a:t>
            </a:r>
          </a:p>
          <a:p>
            <a:pPr marL="360000" indent="-270000">
              <a:lnSpc>
                <a:spcPct val="100000"/>
              </a:lnSpc>
              <a:spcBef>
                <a:spcPts val="600"/>
              </a:spcBef>
              <a:buSzPct val="100000"/>
            </a:pPr>
            <a:endParaRPr lang="en-US" sz="22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208</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C77ADA7F-8857-4B7D-8C77-5CDC7C0D22F5}"/>
              </a:ext>
            </a:extLst>
          </p:cNvPr>
          <p:cNvPicPr>
            <a:picLocks noChangeAspect="1"/>
          </p:cNvPicPr>
          <p:nvPr/>
        </p:nvPicPr>
        <p:blipFill>
          <a:blip r:embed="rId2"/>
          <a:stretch>
            <a:fillRect/>
          </a:stretch>
        </p:blipFill>
        <p:spPr>
          <a:xfrm>
            <a:off x="7346395" y="176399"/>
            <a:ext cx="4016593" cy="2774127"/>
          </a:xfrm>
          <a:prstGeom prst="rect">
            <a:avLst/>
          </a:prstGeom>
        </p:spPr>
      </p:pic>
    </p:spTree>
    <p:extLst>
      <p:ext uri="{BB962C8B-B14F-4D97-AF65-F5344CB8AC3E}">
        <p14:creationId xmlns:p14="http://schemas.microsoft.com/office/powerpoint/2010/main" val="273059243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Electrospray Thruster</a:t>
            </a:r>
          </a:p>
          <a:p>
            <a:pPr marL="630000" lvl="1" indent="-270000">
              <a:lnSpc>
                <a:spcPct val="100000"/>
              </a:lnSpc>
              <a:spcBef>
                <a:spcPts val="600"/>
              </a:spcBef>
              <a:buSzPct val="100000"/>
            </a:pPr>
            <a:r>
              <a:rPr lang="en-US" sz="2000" dirty="0"/>
              <a:t>Single needle can provide only a few </a:t>
            </a:r>
            <a:r>
              <a:rPr lang="en-US" sz="2000" dirty="0" err="1"/>
              <a:t>μN</a:t>
            </a:r>
            <a:endParaRPr lang="en-US" sz="2000" dirty="0"/>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Array of needles used to provide higher thrust levels</a:t>
            </a:r>
          </a:p>
          <a:p>
            <a:pPr marL="630000" lvl="1" indent="-270000">
              <a:lnSpc>
                <a:spcPct val="100000"/>
              </a:lnSpc>
              <a:spcBef>
                <a:spcPts val="600"/>
              </a:spcBef>
              <a:buSzPct val="100000"/>
            </a:pPr>
            <a:r>
              <a:rPr lang="en-US" sz="2000" dirty="0"/>
              <a:t>Thrust controlled by acceleration voltage and / or propellant flow rate</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Propellant feed is typically at constant pressure</a:t>
            </a:r>
          </a:p>
          <a:p>
            <a:pPr marL="630000" lvl="1" indent="-270000">
              <a:lnSpc>
                <a:spcPct val="100000"/>
              </a:lnSpc>
              <a:spcBef>
                <a:spcPts val="600"/>
              </a:spcBef>
              <a:buSzPct val="100000"/>
            </a:pPr>
            <a:r>
              <a:rPr lang="en-US" sz="2000" dirty="0"/>
              <a:t>Beam voltages up to 10 kV</a:t>
            </a:r>
          </a:p>
          <a:p>
            <a:pPr marL="630000" lvl="1" indent="-270000">
              <a:lnSpc>
                <a:spcPct val="100000"/>
              </a:lnSpc>
              <a:spcBef>
                <a:spcPts val="600"/>
              </a:spcBef>
              <a:buSzPct val="100000"/>
            </a:pPr>
            <a:r>
              <a:rPr lang="en-US" sz="2000" dirty="0"/>
              <a:t>Typical performance summary</a:t>
            </a:r>
          </a:p>
          <a:p>
            <a:pPr marL="360000" indent="-270000">
              <a:lnSpc>
                <a:spcPct val="100000"/>
              </a:lnSpc>
              <a:spcBef>
                <a:spcPts val="600"/>
              </a:spcBef>
              <a:buSzPct val="100000"/>
            </a:pPr>
            <a:endParaRPr lang="en-US" sz="22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209</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A1775C48-A7FC-4B68-904A-FAE8B925B61A}"/>
              </a:ext>
            </a:extLst>
          </p:cNvPr>
          <p:cNvPicPr>
            <a:picLocks noChangeAspect="1"/>
          </p:cNvPicPr>
          <p:nvPr/>
        </p:nvPicPr>
        <p:blipFill>
          <a:blip r:embed="rId2"/>
          <a:stretch>
            <a:fillRect/>
          </a:stretch>
        </p:blipFill>
        <p:spPr>
          <a:xfrm>
            <a:off x="7736341" y="266661"/>
            <a:ext cx="3438525" cy="3419475"/>
          </a:xfrm>
          <a:prstGeom prst="rect">
            <a:avLst/>
          </a:prstGeom>
        </p:spPr>
      </p:pic>
      <p:pic>
        <p:nvPicPr>
          <p:cNvPr id="10" name="Grafik 9">
            <a:extLst>
              <a:ext uri="{FF2B5EF4-FFF2-40B4-BE49-F238E27FC236}">
                <a16:creationId xmlns:a16="http://schemas.microsoft.com/office/drawing/2014/main" id="{98AC14C2-D045-4EEA-B4C1-10D187D201E7}"/>
              </a:ext>
            </a:extLst>
          </p:cNvPr>
          <p:cNvPicPr>
            <a:picLocks noChangeAspect="1"/>
          </p:cNvPicPr>
          <p:nvPr/>
        </p:nvPicPr>
        <p:blipFill>
          <a:blip r:embed="rId3"/>
          <a:stretch>
            <a:fillRect/>
          </a:stretch>
        </p:blipFill>
        <p:spPr>
          <a:xfrm>
            <a:off x="5527183" y="4608936"/>
            <a:ext cx="5886450" cy="1924050"/>
          </a:xfrm>
          <a:prstGeom prst="rect">
            <a:avLst/>
          </a:prstGeom>
        </p:spPr>
      </p:pic>
    </p:spTree>
    <p:extLst>
      <p:ext uri="{BB962C8B-B14F-4D97-AF65-F5344CB8AC3E}">
        <p14:creationId xmlns:p14="http://schemas.microsoft.com/office/powerpoint/2010/main" val="2113166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Valve Types</a:t>
            </a:r>
          </a:p>
          <a:p>
            <a:pPr marL="630000" lvl="1" indent="-270000">
              <a:lnSpc>
                <a:spcPct val="100000"/>
              </a:lnSpc>
              <a:spcBef>
                <a:spcPts val="600"/>
              </a:spcBef>
              <a:buSzPct val="100000"/>
            </a:pPr>
            <a:r>
              <a:rPr lang="en-US" sz="2000" dirty="0"/>
              <a:t>Bistable Valves (Latch valves): Force balance (also in dynamic case) + power need</a:t>
            </a:r>
            <a:endParaRPr lang="de-DE" sz="2000" dirty="0">
              <a:solidFill>
                <a:srgbClr val="000000"/>
              </a:solidFill>
              <a:latin typeface="Arial" panose="020B0604020202020204" pitchFamily="34" charset="0"/>
            </a:endParaRPr>
          </a:p>
          <a:p>
            <a:pPr marL="972900" lvl="2" indent="-342900">
              <a:lnSpc>
                <a:spcPct val="100000"/>
              </a:lnSpc>
              <a:spcBef>
                <a:spcPts val="600"/>
              </a:spcBef>
              <a:buClr>
                <a:srgbClr val="FF0000"/>
              </a:buClr>
              <a:buSzPct val="100000"/>
              <a:buFont typeface="Symbol" panose="05050102010706020507" pitchFamily="18" charset="2"/>
              <a:buChar char="-"/>
            </a:pPr>
            <a:r>
              <a:rPr lang="en-US" dirty="0"/>
              <a:t>Latch valve is a bistable valve</a:t>
            </a:r>
          </a:p>
          <a:p>
            <a:pPr marL="972900" lvl="2" indent="-342900">
              <a:lnSpc>
                <a:spcPct val="100000"/>
              </a:lnSpc>
              <a:spcBef>
                <a:spcPts val="600"/>
              </a:spcBef>
              <a:buClr>
                <a:srgbClr val="FF0000"/>
              </a:buClr>
              <a:buSzPct val="100000"/>
              <a:buFont typeface="Symbol" panose="05050102010706020507" pitchFamily="18" charset="2"/>
              <a:buChar char="-"/>
            </a:pPr>
            <a:r>
              <a:rPr lang="en-US" dirty="0"/>
              <a:t>The position open/closed is controlled by a short electrical pulse on demand</a:t>
            </a:r>
          </a:p>
          <a:p>
            <a:pPr marL="972900" lvl="2" indent="-342900">
              <a:lnSpc>
                <a:spcPct val="100000"/>
              </a:lnSpc>
              <a:spcBef>
                <a:spcPts val="600"/>
              </a:spcBef>
              <a:buClr>
                <a:srgbClr val="FF0000"/>
              </a:buClr>
              <a:buSzPct val="100000"/>
              <a:buFont typeface="Symbol" panose="05050102010706020507" pitchFamily="18" charset="2"/>
              <a:buChar char="-"/>
            </a:pPr>
            <a:r>
              <a:rPr lang="en-US" dirty="0"/>
              <a:t>Most examples contain an internal position indicator to determine valve position</a:t>
            </a:r>
          </a:p>
          <a:p>
            <a:pPr marL="972900" lvl="2" indent="-342900">
              <a:lnSpc>
                <a:spcPct val="100000"/>
              </a:lnSpc>
              <a:spcBef>
                <a:spcPts val="600"/>
              </a:spcBef>
              <a:buClr>
                <a:srgbClr val="FF0000"/>
              </a:buClr>
              <a:buSzPct val="100000"/>
              <a:buFont typeface="Symbol" panose="05050102010706020507" pitchFamily="18" charset="2"/>
              <a:buChar char="-"/>
            </a:pPr>
            <a:r>
              <a:rPr lang="en-US" dirty="0"/>
              <a:t>The function </a:t>
            </a:r>
            <a:r>
              <a:rPr lang="en-US" b="0" i="0" u="none" strike="noStrike" baseline="0" dirty="0">
                <a:solidFill>
                  <a:srgbClr val="000000"/>
                </a:solidFill>
                <a:latin typeface="Arial" panose="020B0604020202020204" pitchFamily="34" charset="0"/>
              </a:rPr>
              <a:t>of the valve is to control propellant (sometimes gas) </a:t>
            </a:r>
            <a:br>
              <a:rPr lang="en-US" b="0" i="0" u="none" strike="noStrike" baseline="0" dirty="0">
                <a:solidFill>
                  <a:srgbClr val="000000"/>
                </a:solidFill>
                <a:latin typeface="Arial" panose="020B0604020202020204" pitchFamily="34" charset="0"/>
              </a:rPr>
            </a:br>
            <a:r>
              <a:rPr lang="en-US" b="0" i="0" u="none" strike="noStrike" baseline="0" dirty="0">
                <a:solidFill>
                  <a:srgbClr val="000000"/>
                </a:solidFill>
                <a:latin typeface="Arial" panose="020B0604020202020204" pitchFamily="34" charset="0"/>
              </a:rPr>
              <a:t>flow around the propulsion system</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21</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85689943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lvl="1" indent="0">
              <a:lnSpc>
                <a:spcPct val="100000"/>
              </a:lnSpc>
              <a:spcBef>
                <a:spcPts val="600"/>
              </a:spcBef>
              <a:buSzPts val="1620"/>
              <a:buNone/>
            </a:pPr>
            <a:r>
              <a:rPr lang="en-US" sz="2400" dirty="0">
                <a:solidFill>
                  <a:schemeClr val="tx1"/>
                </a:solidFill>
              </a:rPr>
              <a:t>Electrostatic Propulsion System:</a:t>
            </a:r>
          </a:p>
          <a:p>
            <a:pPr marL="360000" indent="-270000">
              <a:lnSpc>
                <a:spcPct val="100000"/>
              </a:lnSpc>
              <a:spcBef>
                <a:spcPts val="600"/>
              </a:spcBef>
              <a:buSzPct val="100000"/>
            </a:pPr>
            <a:r>
              <a:rPr lang="en-US" sz="2200" dirty="0"/>
              <a:t>Electrospray Thruster</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Electrical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210</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grpSp>
        <p:nvGrpSpPr>
          <p:cNvPr id="9" name="object 5">
            <a:extLst>
              <a:ext uri="{FF2B5EF4-FFF2-40B4-BE49-F238E27FC236}">
                <a16:creationId xmlns:a16="http://schemas.microsoft.com/office/drawing/2014/main" id="{EA48C983-DA87-4CA0-B07F-19E1038B0805}"/>
              </a:ext>
            </a:extLst>
          </p:cNvPr>
          <p:cNvGrpSpPr/>
          <p:nvPr/>
        </p:nvGrpSpPr>
        <p:grpSpPr>
          <a:xfrm>
            <a:off x="1847557" y="2836983"/>
            <a:ext cx="9144000" cy="3810000"/>
            <a:chOff x="0" y="3047999"/>
            <a:chExt cx="9144000" cy="3810000"/>
          </a:xfrm>
        </p:grpSpPr>
        <p:pic>
          <p:nvPicPr>
            <p:cNvPr id="10" name="object 6">
              <a:extLst>
                <a:ext uri="{FF2B5EF4-FFF2-40B4-BE49-F238E27FC236}">
                  <a16:creationId xmlns:a16="http://schemas.microsoft.com/office/drawing/2014/main" id="{983B7006-A2E1-487F-AE75-B26B27CEB49C}"/>
                </a:ext>
              </a:extLst>
            </p:cNvPr>
            <p:cNvPicPr/>
            <p:nvPr/>
          </p:nvPicPr>
          <p:blipFill>
            <a:blip r:embed="rId2" cstate="print"/>
            <a:stretch>
              <a:fillRect/>
            </a:stretch>
          </p:blipFill>
          <p:spPr>
            <a:xfrm>
              <a:off x="5315712" y="3047999"/>
              <a:ext cx="3828288" cy="3809999"/>
            </a:xfrm>
            <a:prstGeom prst="rect">
              <a:avLst/>
            </a:prstGeom>
          </p:spPr>
        </p:pic>
        <p:pic>
          <p:nvPicPr>
            <p:cNvPr id="11" name="object 7">
              <a:extLst>
                <a:ext uri="{FF2B5EF4-FFF2-40B4-BE49-F238E27FC236}">
                  <a16:creationId xmlns:a16="http://schemas.microsoft.com/office/drawing/2014/main" id="{E37A9C3B-A9A7-4691-B580-08BB75B9A594}"/>
                </a:ext>
              </a:extLst>
            </p:cNvPr>
            <p:cNvPicPr/>
            <p:nvPr/>
          </p:nvPicPr>
          <p:blipFill>
            <a:blip r:embed="rId3" cstate="print"/>
            <a:stretch>
              <a:fillRect/>
            </a:stretch>
          </p:blipFill>
          <p:spPr>
            <a:xfrm>
              <a:off x="0" y="3645406"/>
              <a:ext cx="5315711" cy="3212590"/>
            </a:xfrm>
            <a:prstGeom prst="rect">
              <a:avLst/>
            </a:prstGeom>
          </p:spPr>
        </p:pic>
      </p:grpSp>
    </p:spTree>
    <p:extLst>
      <p:ext uri="{BB962C8B-B14F-4D97-AF65-F5344CB8AC3E}">
        <p14:creationId xmlns:p14="http://schemas.microsoft.com/office/powerpoint/2010/main" val="322006142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F1AB-8F06-4DFE-A73A-556DB6555115}"/>
              </a:ext>
            </a:extLst>
          </p:cNvPr>
          <p:cNvSpPr>
            <a:spLocks noGrp="1"/>
          </p:cNvSpPr>
          <p:nvPr>
            <p:ph type="title"/>
          </p:nvPr>
        </p:nvSpPr>
        <p:spPr/>
        <p:txBody>
          <a:bodyPr>
            <a:noAutofit/>
          </a:bodyPr>
          <a:lstStyle/>
          <a:p>
            <a:r>
              <a:rPr lang="en-US" dirty="0"/>
              <a:t>Back-up</a:t>
            </a:r>
          </a:p>
        </p:txBody>
      </p:sp>
      <p:sp>
        <p:nvSpPr>
          <p:cNvPr id="3" name="Text Placeholder 2">
            <a:extLst>
              <a:ext uri="{FF2B5EF4-FFF2-40B4-BE49-F238E27FC236}">
                <a16:creationId xmlns:a16="http://schemas.microsoft.com/office/drawing/2014/main" id="{1EFB4A26-1E15-421F-909D-81D6FA4DF496}"/>
              </a:ext>
            </a:extLst>
          </p:cNvPr>
          <p:cNvSpPr>
            <a:spLocks noGrp="1"/>
          </p:cNvSpPr>
          <p:nvPr>
            <p:ph type="body" idx="1"/>
          </p:nvPr>
        </p:nvSpPr>
        <p:spPr/>
        <p:txBody>
          <a:bodyPr/>
          <a:lstStyle/>
          <a:p>
            <a:r>
              <a:rPr lang="en-US" dirty="0"/>
              <a:t>	Brief overview on all space propulsion systems</a:t>
            </a:r>
          </a:p>
        </p:txBody>
      </p:sp>
      <p:pic>
        <p:nvPicPr>
          <p:cNvPr id="5" name="object 30">
            <a:extLst>
              <a:ext uri="{FF2B5EF4-FFF2-40B4-BE49-F238E27FC236}">
                <a16:creationId xmlns:a16="http://schemas.microsoft.com/office/drawing/2014/main" id="{DEC7EB6E-739F-42CF-AA15-70182E409360}"/>
              </a:ext>
            </a:extLst>
          </p:cNvPr>
          <p:cNvPicPr/>
          <p:nvPr/>
        </p:nvPicPr>
        <p:blipFill>
          <a:blip r:embed="rId2" cstate="print"/>
          <a:stretch>
            <a:fillRect/>
          </a:stretch>
        </p:blipFill>
        <p:spPr>
          <a:xfrm>
            <a:off x="1164297" y="-9294"/>
            <a:ext cx="4898359" cy="6876588"/>
          </a:xfrm>
          <a:prstGeom prst="rect">
            <a:avLst/>
          </a:prstGeom>
        </p:spPr>
      </p:pic>
    </p:spTree>
    <p:extLst>
      <p:ext uri="{BB962C8B-B14F-4D97-AF65-F5344CB8AC3E}">
        <p14:creationId xmlns:p14="http://schemas.microsoft.com/office/powerpoint/2010/main" val="1199254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P</a:t>
            </a:r>
            <a:r>
              <a:rPr lang="en-US" sz="2400" dirty="0">
                <a:solidFill>
                  <a:schemeClr val="tx1"/>
                </a:solidFill>
              </a:rPr>
              <a:t>ropulsion Equipment: </a:t>
            </a:r>
            <a:endParaRPr lang="en-US" dirty="0"/>
          </a:p>
          <a:p>
            <a:pPr marL="360000" indent="-270000">
              <a:lnSpc>
                <a:spcPct val="100000"/>
              </a:lnSpc>
              <a:spcBef>
                <a:spcPts val="600"/>
              </a:spcBef>
              <a:buSzPct val="100000"/>
            </a:pPr>
            <a:r>
              <a:rPr lang="en-US" sz="2200" dirty="0"/>
              <a:t>Valve Types</a:t>
            </a:r>
          </a:p>
          <a:p>
            <a:pPr marL="630000" lvl="1" indent="-270000">
              <a:lnSpc>
                <a:spcPct val="100000"/>
              </a:lnSpc>
              <a:spcBef>
                <a:spcPts val="600"/>
              </a:spcBef>
              <a:buSzPct val="100000"/>
            </a:pPr>
            <a:r>
              <a:rPr lang="en-US" sz="2000" dirty="0"/>
              <a:t>Bistable Valves (Latch valves): Force balance (also in dynamic case) + power need</a:t>
            </a:r>
            <a:endParaRPr lang="de-DE" sz="2000" dirty="0">
              <a:solidFill>
                <a:srgbClr val="000000"/>
              </a:solidFill>
              <a:latin typeface="Arial" panose="020B0604020202020204" pitchFamily="34" charset="0"/>
            </a:endParaRP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22</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object 20">
            <a:extLst>
              <a:ext uri="{FF2B5EF4-FFF2-40B4-BE49-F238E27FC236}">
                <a16:creationId xmlns:a16="http://schemas.microsoft.com/office/drawing/2014/main" id="{E0CB4649-7C60-44E1-AA78-1F2D45CFE07B}"/>
              </a:ext>
            </a:extLst>
          </p:cNvPr>
          <p:cNvPicPr/>
          <p:nvPr/>
        </p:nvPicPr>
        <p:blipFill>
          <a:blip r:embed="rId2" cstate="print"/>
          <a:stretch>
            <a:fillRect/>
          </a:stretch>
        </p:blipFill>
        <p:spPr>
          <a:xfrm>
            <a:off x="5095195" y="4507062"/>
            <a:ext cx="2001610" cy="1730223"/>
          </a:xfrm>
          <a:prstGeom prst="rect">
            <a:avLst/>
          </a:prstGeom>
          <a:solidFill>
            <a:schemeClr val="bg1"/>
          </a:solidFill>
        </p:spPr>
      </p:pic>
      <p:pic>
        <p:nvPicPr>
          <p:cNvPr id="10" name="object 21">
            <a:extLst>
              <a:ext uri="{FF2B5EF4-FFF2-40B4-BE49-F238E27FC236}">
                <a16:creationId xmlns:a16="http://schemas.microsoft.com/office/drawing/2014/main" id="{2180651B-D33F-427F-93CA-4D867CBF28F3}"/>
              </a:ext>
            </a:extLst>
          </p:cNvPr>
          <p:cNvPicPr/>
          <p:nvPr/>
        </p:nvPicPr>
        <p:blipFill>
          <a:blip r:embed="rId3" cstate="print"/>
          <a:stretch>
            <a:fillRect/>
          </a:stretch>
        </p:blipFill>
        <p:spPr>
          <a:xfrm>
            <a:off x="2147583" y="4213576"/>
            <a:ext cx="2614161" cy="2129719"/>
          </a:xfrm>
          <a:prstGeom prst="rect">
            <a:avLst/>
          </a:prstGeom>
          <a:solidFill>
            <a:schemeClr val="bg1"/>
          </a:solidFill>
        </p:spPr>
      </p:pic>
      <p:pic>
        <p:nvPicPr>
          <p:cNvPr id="11" name="Grafik 10">
            <a:extLst>
              <a:ext uri="{FF2B5EF4-FFF2-40B4-BE49-F238E27FC236}">
                <a16:creationId xmlns:a16="http://schemas.microsoft.com/office/drawing/2014/main" id="{B3844DC2-3847-4210-8843-E99B89847CBA}"/>
              </a:ext>
            </a:extLst>
          </p:cNvPr>
          <p:cNvPicPr>
            <a:picLocks noChangeAspect="1"/>
          </p:cNvPicPr>
          <p:nvPr/>
        </p:nvPicPr>
        <p:blipFill>
          <a:blip r:embed="rId4"/>
          <a:stretch>
            <a:fillRect/>
          </a:stretch>
        </p:blipFill>
        <p:spPr>
          <a:xfrm>
            <a:off x="7319313" y="3959224"/>
            <a:ext cx="3933825" cy="2638425"/>
          </a:xfrm>
          <a:prstGeom prst="rect">
            <a:avLst/>
          </a:prstGeom>
        </p:spPr>
      </p:pic>
    </p:spTree>
    <p:extLst>
      <p:ext uri="{BB962C8B-B14F-4D97-AF65-F5344CB8AC3E}">
        <p14:creationId xmlns:p14="http://schemas.microsoft.com/office/powerpoint/2010/main" val="1423549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a:t>
            </a:r>
            <a:endParaRPr lang="en-US" dirty="0"/>
          </a:p>
          <a:p>
            <a:pPr marL="360000" indent="-270000">
              <a:lnSpc>
                <a:spcPct val="100000"/>
              </a:lnSpc>
              <a:spcBef>
                <a:spcPts val="600"/>
              </a:spcBef>
              <a:buSzPct val="100000"/>
            </a:pPr>
            <a:r>
              <a:rPr lang="en-US" sz="2200" dirty="0"/>
              <a:t>Valve Types</a:t>
            </a:r>
          </a:p>
          <a:p>
            <a:pPr marL="630000" lvl="1" indent="-270000">
              <a:lnSpc>
                <a:spcPct val="100000"/>
              </a:lnSpc>
              <a:spcBef>
                <a:spcPts val="600"/>
              </a:spcBef>
              <a:buSzPct val="100000"/>
            </a:pPr>
            <a:r>
              <a:rPr lang="en-US" sz="2000" b="0" i="0" u="none" strike="noStrike" baseline="0" dirty="0">
                <a:solidFill>
                  <a:srgbClr val="000000"/>
                </a:solidFill>
                <a:latin typeface="Arial" panose="020B0604020202020204" pitchFamily="34" charset="0"/>
              </a:rPr>
              <a:t>Test Ports, Fill and Drain Valves or Fill and Vent Valves (</a:t>
            </a:r>
            <a:r>
              <a:rPr lang="de-DE" sz="2000" dirty="0"/>
              <a:t>FDV, FVV </a:t>
            </a:r>
            <a:r>
              <a:rPr lang="de-DE" sz="2000" dirty="0" err="1"/>
              <a:t>or</a:t>
            </a:r>
            <a:r>
              <a:rPr lang="de-DE" sz="2000" dirty="0"/>
              <a:t> TP)</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The name determines the function, but all are fundamentally the same valve</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They are used on ground to enable fluids to be put into the system, or to perform tests on ground</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The valves are operated using a counterpart called a ground half coupling</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Often called Mechanical Valves, Service Valves or Flight Half Couplings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23</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871864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Valve Types</a:t>
            </a:r>
          </a:p>
          <a:p>
            <a:pPr marL="630000" lvl="1" indent="-270000">
              <a:lnSpc>
                <a:spcPct val="100000"/>
              </a:lnSpc>
              <a:spcBef>
                <a:spcPts val="600"/>
              </a:spcBef>
              <a:buSzPct val="100000"/>
            </a:pPr>
            <a:r>
              <a:rPr lang="en-US" sz="2000" b="0" i="0" u="none" strike="noStrike" baseline="0" dirty="0">
                <a:solidFill>
                  <a:srgbClr val="000000"/>
                </a:solidFill>
                <a:latin typeface="Arial" panose="020B0604020202020204" pitchFamily="34" charset="0"/>
              </a:rPr>
              <a:t>Test Ports, Fill and Drain Valves or Fill and Vent Valves (</a:t>
            </a:r>
            <a:r>
              <a:rPr lang="de-DE" sz="2000" dirty="0"/>
              <a:t>FDV, FVV </a:t>
            </a:r>
            <a:r>
              <a:rPr lang="de-DE" sz="2000" dirty="0" err="1"/>
              <a:t>or</a:t>
            </a:r>
            <a:r>
              <a:rPr lang="de-DE" sz="2000" dirty="0"/>
              <a:t> TP)</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24</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0455F14E-C67D-4173-87D6-2BFB60AED2FA}"/>
              </a:ext>
            </a:extLst>
          </p:cNvPr>
          <p:cNvPicPr>
            <a:picLocks noChangeAspect="1"/>
          </p:cNvPicPr>
          <p:nvPr/>
        </p:nvPicPr>
        <p:blipFill>
          <a:blip r:embed="rId2"/>
          <a:stretch>
            <a:fillRect/>
          </a:stretch>
        </p:blipFill>
        <p:spPr>
          <a:xfrm>
            <a:off x="1605712" y="4084663"/>
            <a:ext cx="4600575" cy="2152650"/>
          </a:xfrm>
          <a:prstGeom prst="rect">
            <a:avLst/>
          </a:prstGeom>
        </p:spPr>
      </p:pic>
      <p:pic>
        <p:nvPicPr>
          <p:cNvPr id="10" name="Grafik 9">
            <a:extLst>
              <a:ext uri="{FF2B5EF4-FFF2-40B4-BE49-F238E27FC236}">
                <a16:creationId xmlns:a16="http://schemas.microsoft.com/office/drawing/2014/main" id="{95E924A6-6F3E-4731-98A4-1781285DB7D8}"/>
              </a:ext>
            </a:extLst>
          </p:cNvPr>
          <p:cNvPicPr>
            <a:picLocks noChangeAspect="1"/>
          </p:cNvPicPr>
          <p:nvPr/>
        </p:nvPicPr>
        <p:blipFill>
          <a:blip r:embed="rId3"/>
          <a:stretch>
            <a:fillRect/>
          </a:stretch>
        </p:blipFill>
        <p:spPr>
          <a:xfrm>
            <a:off x="7161852" y="3975125"/>
            <a:ext cx="3390900" cy="2371725"/>
          </a:xfrm>
          <a:prstGeom prst="rect">
            <a:avLst/>
          </a:prstGeom>
        </p:spPr>
      </p:pic>
    </p:spTree>
    <p:extLst>
      <p:ext uri="{BB962C8B-B14F-4D97-AF65-F5344CB8AC3E}">
        <p14:creationId xmlns:p14="http://schemas.microsoft.com/office/powerpoint/2010/main" val="3090104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Valve Types</a:t>
            </a:r>
          </a:p>
          <a:p>
            <a:pPr marL="630000" lvl="1" indent="-270000">
              <a:lnSpc>
                <a:spcPct val="100000"/>
              </a:lnSpc>
              <a:spcBef>
                <a:spcPts val="600"/>
              </a:spcBef>
              <a:buSzPct val="100000"/>
            </a:pPr>
            <a:r>
              <a:rPr lang="en-US" sz="2000" dirty="0"/>
              <a:t>Burst Disk &amp; Relief Valves:</a:t>
            </a:r>
            <a:endParaRPr lang="de-DE" sz="2000" dirty="0">
              <a:solidFill>
                <a:srgbClr val="000000"/>
              </a:solidFill>
              <a:latin typeface="Arial" panose="020B0604020202020204" pitchFamily="34" charset="0"/>
            </a:endParaRP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Pressure relief valve will be set to a pre-determined “cracking pressure”</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If the pressure gets too high within the system the relief valve vents gas to prevent over pressurization (particularly tanks)</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Burst discs work in the same way, but once opened, they cannot be closed</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They are not particularly desirable as the reliability of the system can be impaired –analytical design solutions are better</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25</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895605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Valve Types</a:t>
            </a:r>
          </a:p>
          <a:p>
            <a:pPr marL="630000" lvl="1" indent="-270000">
              <a:lnSpc>
                <a:spcPct val="100000"/>
              </a:lnSpc>
              <a:spcBef>
                <a:spcPts val="600"/>
              </a:spcBef>
              <a:buSzPct val="100000"/>
            </a:pPr>
            <a:r>
              <a:rPr lang="en-US" sz="2000" dirty="0"/>
              <a:t>Burst Disk &amp; Relief Valves:</a:t>
            </a:r>
            <a:endParaRPr lang="de-DE" sz="2000" dirty="0">
              <a:solidFill>
                <a:srgbClr val="000000"/>
              </a:solidFill>
              <a:latin typeface="Arial" panose="020B0604020202020204" pitchFamily="34" charset="0"/>
            </a:endParaRP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26</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6029206A-E7C5-4AD6-9FFE-B65659578EE6}"/>
              </a:ext>
            </a:extLst>
          </p:cNvPr>
          <p:cNvPicPr>
            <a:picLocks noChangeAspect="1"/>
          </p:cNvPicPr>
          <p:nvPr/>
        </p:nvPicPr>
        <p:blipFill>
          <a:blip r:embed="rId2"/>
          <a:stretch>
            <a:fillRect/>
          </a:stretch>
        </p:blipFill>
        <p:spPr>
          <a:xfrm>
            <a:off x="3103564" y="4342765"/>
            <a:ext cx="2000250" cy="1895475"/>
          </a:xfrm>
          <a:prstGeom prst="rect">
            <a:avLst/>
          </a:prstGeom>
        </p:spPr>
      </p:pic>
      <p:pic>
        <p:nvPicPr>
          <p:cNvPr id="10" name="Grafik 9">
            <a:extLst>
              <a:ext uri="{FF2B5EF4-FFF2-40B4-BE49-F238E27FC236}">
                <a16:creationId xmlns:a16="http://schemas.microsoft.com/office/drawing/2014/main" id="{E7E3260F-BD03-4229-92C2-842F069734AF}"/>
              </a:ext>
            </a:extLst>
          </p:cNvPr>
          <p:cNvPicPr>
            <a:picLocks noChangeAspect="1"/>
          </p:cNvPicPr>
          <p:nvPr/>
        </p:nvPicPr>
        <p:blipFill>
          <a:blip r:embed="rId3"/>
          <a:stretch>
            <a:fillRect/>
          </a:stretch>
        </p:blipFill>
        <p:spPr>
          <a:xfrm>
            <a:off x="6175980" y="4357689"/>
            <a:ext cx="2781300" cy="1962150"/>
          </a:xfrm>
          <a:prstGeom prst="rect">
            <a:avLst/>
          </a:prstGeom>
        </p:spPr>
      </p:pic>
    </p:spTree>
    <p:extLst>
      <p:ext uri="{BB962C8B-B14F-4D97-AF65-F5344CB8AC3E}">
        <p14:creationId xmlns:p14="http://schemas.microsoft.com/office/powerpoint/2010/main" val="1078821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Valve Types</a:t>
            </a:r>
          </a:p>
          <a:p>
            <a:pPr marL="630000" lvl="1" indent="-270000">
              <a:lnSpc>
                <a:spcPct val="100000"/>
              </a:lnSpc>
              <a:spcBef>
                <a:spcPts val="600"/>
              </a:spcBef>
              <a:buSzPct val="100000"/>
            </a:pPr>
            <a:r>
              <a:rPr lang="en-US" altLang="de-DE" sz="2000" dirty="0"/>
              <a:t>And everything can be a little bit smaller…</a:t>
            </a:r>
            <a:endParaRPr lang="en-US" sz="2000"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27</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object 3">
            <a:extLst>
              <a:ext uri="{FF2B5EF4-FFF2-40B4-BE49-F238E27FC236}">
                <a16:creationId xmlns:a16="http://schemas.microsoft.com/office/drawing/2014/main" id="{00B306D3-73D2-4890-B56A-892E43BC76A4}"/>
              </a:ext>
            </a:extLst>
          </p:cNvPr>
          <p:cNvPicPr/>
          <p:nvPr/>
        </p:nvPicPr>
        <p:blipFill>
          <a:blip r:embed="rId2" cstate="print"/>
          <a:stretch>
            <a:fillRect/>
          </a:stretch>
        </p:blipFill>
        <p:spPr>
          <a:xfrm>
            <a:off x="5313680" y="2448560"/>
            <a:ext cx="6739777" cy="4408100"/>
          </a:xfrm>
          <a:prstGeom prst="rect">
            <a:avLst/>
          </a:prstGeom>
        </p:spPr>
      </p:pic>
    </p:spTree>
    <p:extLst>
      <p:ext uri="{BB962C8B-B14F-4D97-AF65-F5344CB8AC3E}">
        <p14:creationId xmlns:p14="http://schemas.microsoft.com/office/powerpoint/2010/main" val="1209594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Other propulsion equipment</a:t>
            </a:r>
          </a:p>
          <a:p>
            <a:pPr marL="630000" lvl="1" indent="-270000">
              <a:lnSpc>
                <a:spcPct val="100000"/>
              </a:lnSpc>
              <a:spcBef>
                <a:spcPts val="600"/>
              </a:spcBef>
              <a:buSzPct val="100000"/>
            </a:pPr>
            <a:r>
              <a:rPr lang="en-US" altLang="de-DE" sz="2000" dirty="0"/>
              <a:t>Transducer (Pressure, Temperature, Flow rate, Position indication, Acceleration)</a:t>
            </a:r>
          </a:p>
          <a:p>
            <a:pPr marL="630000" lvl="1" indent="-270000">
              <a:lnSpc>
                <a:spcPct val="100000"/>
              </a:lnSpc>
              <a:spcBef>
                <a:spcPts val="600"/>
              </a:spcBef>
              <a:buSzPct val="100000"/>
            </a:pPr>
            <a:r>
              <a:rPr lang="en-US" altLang="de-DE" sz="2000" dirty="0"/>
              <a:t>Filter (Liquid and Gaseous)</a:t>
            </a:r>
          </a:p>
          <a:p>
            <a:pPr marL="630000" lvl="1" indent="-270000">
              <a:lnSpc>
                <a:spcPct val="100000"/>
              </a:lnSpc>
              <a:spcBef>
                <a:spcPts val="600"/>
              </a:spcBef>
              <a:buSzPct val="100000"/>
            </a:pPr>
            <a:r>
              <a:rPr lang="en-US" altLang="de-DE" sz="2000" dirty="0"/>
              <a:t>Heater</a:t>
            </a:r>
          </a:p>
          <a:p>
            <a:pPr marL="630000" lvl="1" indent="-270000">
              <a:lnSpc>
                <a:spcPct val="100000"/>
              </a:lnSpc>
              <a:spcBef>
                <a:spcPts val="600"/>
              </a:spcBef>
              <a:buSzPct val="100000"/>
            </a:pPr>
            <a:r>
              <a:rPr lang="en-US" altLang="de-DE" sz="2000" dirty="0"/>
              <a:t>Heat exchanger</a:t>
            </a:r>
          </a:p>
          <a:p>
            <a:pPr marL="630000" lvl="1" indent="-270000">
              <a:lnSpc>
                <a:spcPct val="100000"/>
              </a:lnSpc>
              <a:spcBef>
                <a:spcPts val="600"/>
              </a:spcBef>
              <a:buSzPct val="100000"/>
            </a:pPr>
            <a:r>
              <a:rPr lang="en-US" altLang="de-DE" sz="2000" dirty="0" err="1"/>
              <a:t>Electrolyzer</a:t>
            </a:r>
            <a:endParaRPr lang="en-US" altLang="de-DE" sz="2000" dirty="0"/>
          </a:p>
          <a:p>
            <a:pPr marL="630000" lvl="1" indent="-270000">
              <a:lnSpc>
                <a:spcPct val="100000"/>
              </a:lnSpc>
              <a:spcBef>
                <a:spcPts val="600"/>
              </a:spcBef>
              <a:buSzPct val="100000"/>
            </a:pPr>
            <a:r>
              <a:rPr lang="en-US" altLang="de-DE" sz="2000" dirty="0"/>
              <a:t>Sabatier Reactor</a:t>
            </a:r>
          </a:p>
          <a:p>
            <a:pPr marL="630000" lvl="1" indent="-270000">
              <a:lnSpc>
                <a:spcPct val="100000"/>
              </a:lnSpc>
              <a:spcBef>
                <a:spcPts val="600"/>
              </a:spcBef>
              <a:buSzPct val="100000"/>
            </a:pPr>
            <a:r>
              <a:rPr lang="en-US" altLang="de-DE" sz="2000" dirty="0"/>
              <a:t>Compressor</a:t>
            </a:r>
          </a:p>
          <a:p>
            <a:pPr marL="630000" lvl="1" indent="-270000">
              <a:lnSpc>
                <a:spcPct val="100000"/>
              </a:lnSpc>
              <a:spcBef>
                <a:spcPts val="600"/>
              </a:spcBef>
              <a:buSzPct val="100000"/>
            </a:pPr>
            <a:r>
              <a:rPr lang="en-US" altLang="de-DE" sz="2000" dirty="0"/>
              <a:t>…</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28</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874668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29</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grpSp>
        <p:nvGrpSpPr>
          <p:cNvPr id="9" name="object 4">
            <a:extLst>
              <a:ext uri="{FF2B5EF4-FFF2-40B4-BE49-F238E27FC236}">
                <a16:creationId xmlns:a16="http://schemas.microsoft.com/office/drawing/2014/main" id="{30EA93E7-76E9-4972-B8CF-472784183E97}"/>
              </a:ext>
            </a:extLst>
          </p:cNvPr>
          <p:cNvGrpSpPr/>
          <p:nvPr/>
        </p:nvGrpSpPr>
        <p:grpSpPr>
          <a:xfrm>
            <a:off x="5858097" y="3580720"/>
            <a:ext cx="3041097" cy="1216185"/>
            <a:chOff x="1313567" y="2231135"/>
            <a:chExt cx="3042285" cy="1216660"/>
          </a:xfrm>
          <a:solidFill>
            <a:schemeClr val="bg1"/>
          </a:solidFill>
        </p:grpSpPr>
        <p:pic>
          <p:nvPicPr>
            <p:cNvPr id="10" name="object 5">
              <a:extLst>
                <a:ext uri="{FF2B5EF4-FFF2-40B4-BE49-F238E27FC236}">
                  <a16:creationId xmlns:a16="http://schemas.microsoft.com/office/drawing/2014/main" id="{57120B22-9EE0-4954-B276-8B7E2C44D7F0}"/>
                </a:ext>
              </a:extLst>
            </p:cNvPr>
            <p:cNvPicPr/>
            <p:nvPr/>
          </p:nvPicPr>
          <p:blipFill>
            <a:blip r:embed="rId2" cstate="print"/>
            <a:stretch>
              <a:fillRect/>
            </a:stretch>
          </p:blipFill>
          <p:spPr>
            <a:xfrm>
              <a:off x="1313567" y="2231135"/>
              <a:ext cx="1685544" cy="1216152"/>
            </a:xfrm>
            <a:prstGeom prst="rect">
              <a:avLst/>
            </a:prstGeom>
            <a:grpFill/>
          </p:spPr>
        </p:pic>
        <p:sp>
          <p:nvSpPr>
            <p:cNvPr id="11" name="object 6">
              <a:extLst>
                <a:ext uri="{FF2B5EF4-FFF2-40B4-BE49-F238E27FC236}">
                  <a16:creationId xmlns:a16="http://schemas.microsoft.com/office/drawing/2014/main" id="{07F6B174-B3AA-4F82-9AB3-027D23568174}"/>
                </a:ext>
              </a:extLst>
            </p:cNvPr>
            <p:cNvSpPr/>
            <p:nvPr/>
          </p:nvSpPr>
          <p:spPr>
            <a:xfrm>
              <a:off x="3040257" y="2799587"/>
              <a:ext cx="1315720" cy="13970"/>
            </a:xfrm>
            <a:custGeom>
              <a:avLst/>
              <a:gdLst/>
              <a:ahLst/>
              <a:cxnLst/>
              <a:rect l="l" t="t" r="r" b="b"/>
              <a:pathLst>
                <a:path w="1315720" h="13969">
                  <a:moveTo>
                    <a:pt x="1315211" y="13715"/>
                  </a:moveTo>
                  <a:lnTo>
                    <a:pt x="1315211" y="0"/>
                  </a:lnTo>
                  <a:lnTo>
                    <a:pt x="0" y="0"/>
                  </a:lnTo>
                  <a:lnTo>
                    <a:pt x="0" y="13715"/>
                  </a:lnTo>
                  <a:lnTo>
                    <a:pt x="1315211" y="13715"/>
                  </a:lnTo>
                  <a:close/>
                </a:path>
              </a:pathLst>
            </a:custGeom>
            <a:grpFill/>
          </p:spPr>
          <p:txBody>
            <a:bodyPr wrap="square" lIns="0" tIns="0" rIns="0" bIns="0" rtlCol="0"/>
            <a:lstStyle/>
            <a:p>
              <a:endParaRPr sz="1799"/>
            </a:p>
          </p:txBody>
        </p:sp>
      </p:grpSp>
      <p:pic>
        <p:nvPicPr>
          <p:cNvPr id="12" name="object 7">
            <a:extLst>
              <a:ext uri="{FF2B5EF4-FFF2-40B4-BE49-F238E27FC236}">
                <a16:creationId xmlns:a16="http://schemas.microsoft.com/office/drawing/2014/main" id="{2960A13E-328F-4E82-8498-208BE0D07C71}"/>
              </a:ext>
            </a:extLst>
          </p:cNvPr>
          <p:cNvPicPr/>
          <p:nvPr/>
        </p:nvPicPr>
        <p:blipFill>
          <a:blip r:embed="rId3" cstate="print"/>
          <a:stretch>
            <a:fillRect/>
          </a:stretch>
        </p:blipFill>
        <p:spPr>
          <a:xfrm>
            <a:off x="1888546" y="3382766"/>
            <a:ext cx="1643753" cy="1141029"/>
          </a:xfrm>
          <a:prstGeom prst="rect">
            <a:avLst/>
          </a:prstGeom>
          <a:solidFill>
            <a:schemeClr val="bg1"/>
          </a:solidFill>
        </p:spPr>
      </p:pic>
      <p:grpSp>
        <p:nvGrpSpPr>
          <p:cNvPr id="13" name="object 8">
            <a:extLst>
              <a:ext uri="{FF2B5EF4-FFF2-40B4-BE49-F238E27FC236}">
                <a16:creationId xmlns:a16="http://schemas.microsoft.com/office/drawing/2014/main" id="{E74F2A11-A78F-4CC2-898F-B2CC861FAD62}"/>
              </a:ext>
            </a:extLst>
          </p:cNvPr>
          <p:cNvGrpSpPr/>
          <p:nvPr/>
        </p:nvGrpSpPr>
        <p:grpSpPr>
          <a:xfrm>
            <a:off x="5522571" y="5160790"/>
            <a:ext cx="2467916" cy="1251096"/>
            <a:chOff x="2711074" y="5266944"/>
            <a:chExt cx="2468880" cy="1251585"/>
          </a:xfrm>
          <a:solidFill>
            <a:schemeClr val="bg1"/>
          </a:solidFill>
        </p:grpSpPr>
        <p:pic>
          <p:nvPicPr>
            <p:cNvPr id="14" name="object 9">
              <a:extLst>
                <a:ext uri="{FF2B5EF4-FFF2-40B4-BE49-F238E27FC236}">
                  <a16:creationId xmlns:a16="http://schemas.microsoft.com/office/drawing/2014/main" id="{E95BA872-1BCD-4A12-B0C8-4D60AC821C66}"/>
                </a:ext>
              </a:extLst>
            </p:cNvPr>
            <p:cNvPicPr/>
            <p:nvPr/>
          </p:nvPicPr>
          <p:blipFill>
            <a:blip r:embed="rId4" cstate="print"/>
            <a:stretch>
              <a:fillRect/>
            </a:stretch>
          </p:blipFill>
          <p:spPr>
            <a:xfrm>
              <a:off x="2711074" y="5521452"/>
              <a:ext cx="2363723" cy="996696"/>
            </a:xfrm>
            <a:prstGeom prst="rect">
              <a:avLst/>
            </a:prstGeom>
            <a:grpFill/>
          </p:spPr>
        </p:pic>
        <p:sp>
          <p:nvSpPr>
            <p:cNvPr id="15" name="object 10">
              <a:extLst>
                <a:ext uri="{FF2B5EF4-FFF2-40B4-BE49-F238E27FC236}">
                  <a16:creationId xmlns:a16="http://schemas.microsoft.com/office/drawing/2014/main" id="{106FF910-41AB-4531-91D3-B19E5B2CC840}"/>
                </a:ext>
              </a:extLst>
            </p:cNvPr>
            <p:cNvSpPr/>
            <p:nvPr/>
          </p:nvSpPr>
          <p:spPr>
            <a:xfrm>
              <a:off x="3943989" y="5266944"/>
              <a:ext cx="1236345" cy="260985"/>
            </a:xfrm>
            <a:custGeom>
              <a:avLst/>
              <a:gdLst/>
              <a:ahLst/>
              <a:cxnLst/>
              <a:rect l="l" t="t" r="r" b="b"/>
              <a:pathLst>
                <a:path w="1236345" h="260985">
                  <a:moveTo>
                    <a:pt x="1235963" y="13715"/>
                  </a:moveTo>
                  <a:lnTo>
                    <a:pt x="1232915" y="0"/>
                  </a:lnTo>
                  <a:lnTo>
                    <a:pt x="0" y="246887"/>
                  </a:lnTo>
                  <a:lnTo>
                    <a:pt x="1523" y="260603"/>
                  </a:lnTo>
                  <a:lnTo>
                    <a:pt x="1235963" y="13715"/>
                  </a:lnTo>
                  <a:close/>
                </a:path>
              </a:pathLst>
            </a:custGeom>
            <a:grpFill/>
          </p:spPr>
          <p:txBody>
            <a:bodyPr wrap="square" lIns="0" tIns="0" rIns="0" bIns="0" rtlCol="0"/>
            <a:lstStyle/>
            <a:p>
              <a:endParaRPr sz="1799"/>
            </a:p>
          </p:txBody>
        </p:sp>
      </p:grpSp>
      <p:sp>
        <p:nvSpPr>
          <p:cNvPr id="16" name="object 21">
            <a:extLst>
              <a:ext uri="{FF2B5EF4-FFF2-40B4-BE49-F238E27FC236}">
                <a16:creationId xmlns:a16="http://schemas.microsoft.com/office/drawing/2014/main" id="{D0CFA642-7A12-4AA9-B50B-500759B81204}"/>
              </a:ext>
            </a:extLst>
          </p:cNvPr>
          <p:cNvSpPr txBox="1"/>
          <p:nvPr/>
        </p:nvSpPr>
        <p:spPr>
          <a:xfrm>
            <a:off x="5889009" y="4911846"/>
            <a:ext cx="1551969" cy="212026"/>
          </a:xfrm>
          <a:prstGeom prst="rect">
            <a:avLst/>
          </a:prstGeom>
          <a:solidFill>
            <a:schemeClr val="bg1"/>
          </a:solidFill>
        </p:spPr>
        <p:txBody>
          <a:bodyPr vert="horz" wrap="square" lIns="0" tIns="12060" rIns="0" bIns="0" rtlCol="0">
            <a:spAutoFit/>
          </a:bodyPr>
          <a:lstStyle/>
          <a:p>
            <a:pPr marL="12695">
              <a:spcBef>
                <a:spcPts val="95"/>
              </a:spcBef>
            </a:pPr>
            <a:r>
              <a:rPr sz="1299" spc="-10" dirty="0">
                <a:solidFill>
                  <a:srgbClr val="636363"/>
                </a:solidFill>
              </a:rPr>
              <a:t>P</a:t>
            </a:r>
            <a:r>
              <a:rPr sz="1299" spc="-5" dirty="0">
                <a:solidFill>
                  <a:srgbClr val="636363"/>
                </a:solidFill>
              </a:rPr>
              <a:t>r</a:t>
            </a:r>
            <a:r>
              <a:rPr sz="1299" spc="-10" dirty="0">
                <a:solidFill>
                  <a:srgbClr val="636363"/>
                </a:solidFill>
              </a:rPr>
              <a:t>e</a:t>
            </a:r>
            <a:r>
              <a:rPr sz="1299" spc="-5" dirty="0">
                <a:solidFill>
                  <a:srgbClr val="636363"/>
                </a:solidFill>
              </a:rPr>
              <a:t>ss</a:t>
            </a:r>
            <a:r>
              <a:rPr sz="1299" spc="-10" dirty="0">
                <a:solidFill>
                  <a:srgbClr val="636363"/>
                </a:solidFill>
              </a:rPr>
              <a:t>u</a:t>
            </a:r>
            <a:r>
              <a:rPr sz="1299" spc="-5" dirty="0">
                <a:solidFill>
                  <a:srgbClr val="636363"/>
                </a:solidFill>
              </a:rPr>
              <a:t>re</a:t>
            </a:r>
            <a:r>
              <a:rPr sz="1299" spc="-40" dirty="0">
                <a:solidFill>
                  <a:srgbClr val="636363"/>
                </a:solidFill>
              </a:rPr>
              <a:t> </a:t>
            </a:r>
            <a:r>
              <a:rPr sz="1299" spc="-45" dirty="0">
                <a:solidFill>
                  <a:srgbClr val="636363"/>
                </a:solidFill>
              </a:rPr>
              <a:t>T</a:t>
            </a:r>
            <a:r>
              <a:rPr sz="1299" spc="-5" dirty="0">
                <a:solidFill>
                  <a:srgbClr val="636363"/>
                </a:solidFill>
              </a:rPr>
              <a:t>r</a:t>
            </a:r>
            <a:r>
              <a:rPr sz="1299" spc="-10" dirty="0">
                <a:solidFill>
                  <a:srgbClr val="636363"/>
                </a:solidFill>
              </a:rPr>
              <a:t>an</a:t>
            </a:r>
            <a:r>
              <a:rPr sz="1299" spc="-5" dirty="0">
                <a:solidFill>
                  <a:srgbClr val="636363"/>
                </a:solidFill>
              </a:rPr>
              <a:t>s</a:t>
            </a:r>
            <a:r>
              <a:rPr sz="1299" spc="-10" dirty="0">
                <a:solidFill>
                  <a:srgbClr val="636363"/>
                </a:solidFill>
              </a:rPr>
              <a:t>du</a:t>
            </a:r>
            <a:r>
              <a:rPr sz="1299" spc="-5" dirty="0">
                <a:solidFill>
                  <a:srgbClr val="636363"/>
                </a:solidFill>
              </a:rPr>
              <a:t>c</a:t>
            </a:r>
            <a:r>
              <a:rPr sz="1299" spc="-10" dirty="0">
                <a:solidFill>
                  <a:srgbClr val="636363"/>
                </a:solidFill>
              </a:rPr>
              <a:t>e</a:t>
            </a:r>
            <a:r>
              <a:rPr sz="1299" spc="-5" dirty="0">
                <a:solidFill>
                  <a:srgbClr val="636363"/>
                </a:solidFill>
              </a:rPr>
              <a:t>r</a:t>
            </a:r>
            <a:endParaRPr sz="1299"/>
          </a:p>
        </p:txBody>
      </p:sp>
      <p:sp>
        <p:nvSpPr>
          <p:cNvPr id="17" name="object 22">
            <a:extLst>
              <a:ext uri="{FF2B5EF4-FFF2-40B4-BE49-F238E27FC236}">
                <a16:creationId xmlns:a16="http://schemas.microsoft.com/office/drawing/2014/main" id="{EFA6C128-888D-493E-8AD1-1839D8625A15}"/>
              </a:ext>
            </a:extLst>
          </p:cNvPr>
          <p:cNvSpPr txBox="1"/>
          <p:nvPr/>
        </p:nvSpPr>
        <p:spPr>
          <a:xfrm>
            <a:off x="2395236" y="4796397"/>
            <a:ext cx="747738" cy="212026"/>
          </a:xfrm>
          <a:prstGeom prst="rect">
            <a:avLst/>
          </a:prstGeom>
          <a:solidFill>
            <a:schemeClr val="bg1"/>
          </a:solidFill>
        </p:spPr>
        <p:txBody>
          <a:bodyPr vert="horz" wrap="square" lIns="0" tIns="12060" rIns="0" bIns="0" rtlCol="0">
            <a:spAutoFit/>
          </a:bodyPr>
          <a:lstStyle/>
          <a:p>
            <a:pPr marL="12695">
              <a:spcBef>
                <a:spcPts val="95"/>
              </a:spcBef>
            </a:pPr>
            <a:r>
              <a:rPr sz="1299" spc="-5" dirty="0">
                <a:solidFill>
                  <a:srgbClr val="636363"/>
                </a:solidFill>
              </a:rPr>
              <a:t>He</a:t>
            </a:r>
            <a:r>
              <a:rPr sz="1299" spc="-40" dirty="0">
                <a:solidFill>
                  <a:srgbClr val="636363"/>
                </a:solidFill>
              </a:rPr>
              <a:t> </a:t>
            </a:r>
            <a:r>
              <a:rPr sz="1299" spc="-5" dirty="0">
                <a:solidFill>
                  <a:srgbClr val="636363"/>
                </a:solidFill>
              </a:rPr>
              <a:t>-</a:t>
            </a:r>
            <a:r>
              <a:rPr sz="1299" spc="-40" dirty="0">
                <a:solidFill>
                  <a:srgbClr val="636363"/>
                </a:solidFill>
              </a:rPr>
              <a:t> </a:t>
            </a:r>
            <a:r>
              <a:rPr sz="1299" spc="-5" dirty="0">
                <a:solidFill>
                  <a:srgbClr val="636363"/>
                </a:solidFill>
              </a:rPr>
              <a:t>Filter</a:t>
            </a:r>
            <a:endParaRPr sz="1299" dirty="0"/>
          </a:p>
        </p:txBody>
      </p:sp>
      <p:sp>
        <p:nvSpPr>
          <p:cNvPr id="18" name="object 26">
            <a:extLst>
              <a:ext uri="{FF2B5EF4-FFF2-40B4-BE49-F238E27FC236}">
                <a16:creationId xmlns:a16="http://schemas.microsoft.com/office/drawing/2014/main" id="{97E01575-3476-4924-89C9-2921D1A142AD}"/>
              </a:ext>
            </a:extLst>
          </p:cNvPr>
          <p:cNvSpPr txBox="1"/>
          <p:nvPr/>
        </p:nvSpPr>
        <p:spPr>
          <a:xfrm>
            <a:off x="5525117" y="6514592"/>
            <a:ext cx="2644377" cy="212026"/>
          </a:xfrm>
          <a:prstGeom prst="rect">
            <a:avLst/>
          </a:prstGeom>
          <a:solidFill>
            <a:schemeClr val="bg1"/>
          </a:solidFill>
        </p:spPr>
        <p:txBody>
          <a:bodyPr vert="horz" wrap="square" lIns="0" tIns="12060" rIns="0" bIns="0" rtlCol="0">
            <a:spAutoFit/>
          </a:bodyPr>
          <a:lstStyle/>
          <a:p>
            <a:pPr marL="12695">
              <a:spcBef>
                <a:spcPts val="95"/>
              </a:spcBef>
            </a:pPr>
            <a:r>
              <a:rPr sz="1299" spc="-10" dirty="0">
                <a:solidFill>
                  <a:srgbClr val="636363"/>
                </a:solidFill>
              </a:rPr>
              <a:t>P</a:t>
            </a:r>
            <a:r>
              <a:rPr sz="1299" spc="-5" dirty="0">
                <a:solidFill>
                  <a:srgbClr val="636363"/>
                </a:solidFill>
              </a:rPr>
              <a:t>r</a:t>
            </a:r>
            <a:r>
              <a:rPr sz="1299" spc="-10" dirty="0">
                <a:solidFill>
                  <a:srgbClr val="636363"/>
                </a:solidFill>
              </a:rPr>
              <a:t>e</a:t>
            </a:r>
            <a:r>
              <a:rPr sz="1299" spc="-5" dirty="0">
                <a:solidFill>
                  <a:srgbClr val="636363"/>
                </a:solidFill>
              </a:rPr>
              <a:t>ss</a:t>
            </a:r>
            <a:r>
              <a:rPr sz="1299" spc="-10" dirty="0">
                <a:solidFill>
                  <a:srgbClr val="636363"/>
                </a:solidFill>
              </a:rPr>
              <a:t>u</a:t>
            </a:r>
            <a:r>
              <a:rPr sz="1299" spc="-5" dirty="0">
                <a:solidFill>
                  <a:srgbClr val="636363"/>
                </a:solidFill>
              </a:rPr>
              <a:t>re</a:t>
            </a:r>
            <a:r>
              <a:rPr sz="1299" spc="-40" dirty="0">
                <a:solidFill>
                  <a:srgbClr val="636363"/>
                </a:solidFill>
              </a:rPr>
              <a:t> </a:t>
            </a:r>
            <a:r>
              <a:rPr sz="1299" spc="-45" dirty="0">
                <a:solidFill>
                  <a:srgbClr val="636363"/>
                </a:solidFill>
              </a:rPr>
              <a:t>T</a:t>
            </a:r>
            <a:r>
              <a:rPr sz="1299" spc="-5" dirty="0">
                <a:solidFill>
                  <a:srgbClr val="636363"/>
                </a:solidFill>
              </a:rPr>
              <a:t>r</a:t>
            </a:r>
            <a:r>
              <a:rPr sz="1299" spc="-10" dirty="0">
                <a:solidFill>
                  <a:srgbClr val="636363"/>
                </a:solidFill>
              </a:rPr>
              <a:t>an</a:t>
            </a:r>
            <a:r>
              <a:rPr sz="1299" spc="-5" dirty="0">
                <a:solidFill>
                  <a:srgbClr val="636363"/>
                </a:solidFill>
              </a:rPr>
              <a:t>s</a:t>
            </a:r>
            <a:r>
              <a:rPr sz="1299" spc="-10" dirty="0">
                <a:solidFill>
                  <a:srgbClr val="636363"/>
                </a:solidFill>
              </a:rPr>
              <a:t>du</a:t>
            </a:r>
            <a:r>
              <a:rPr sz="1299" spc="-5" dirty="0">
                <a:solidFill>
                  <a:srgbClr val="636363"/>
                </a:solidFill>
              </a:rPr>
              <a:t>c</a:t>
            </a:r>
            <a:r>
              <a:rPr sz="1299" spc="-10" dirty="0">
                <a:solidFill>
                  <a:srgbClr val="636363"/>
                </a:solidFill>
              </a:rPr>
              <a:t>e</a:t>
            </a:r>
            <a:r>
              <a:rPr sz="1299" spc="-5" dirty="0">
                <a:solidFill>
                  <a:srgbClr val="636363"/>
                </a:solidFill>
              </a:rPr>
              <a:t>r</a:t>
            </a:r>
            <a:r>
              <a:rPr sz="1299" spc="-25" dirty="0">
                <a:solidFill>
                  <a:srgbClr val="636363"/>
                </a:solidFill>
              </a:rPr>
              <a:t> </a:t>
            </a:r>
            <a:r>
              <a:rPr sz="1299" spc="-5" dirty="0">
                <a:solidFill>
                  <a:srgbClr val="636363"/>
                </a:solidFill>
              </a:rPr>
              <a:t>Hi</a:t>
            </a:r>
            <a:r>
              <a:rPr sz="1299" spc="-10" dirty="0">
                <a:solidFill>
                  <a:srgbClr val="636363"/>
                </a:solidFill>
              </a:rPr>
              <a:t>g</a:t>
            </a:r>
            <a:r>
              <a:rPr sz="1299" spc="-5" dirty="0">
                <a:solidFill>
                  <a:srgbClr val="636363"/>
                </a:solidFill>
              </a:rPr>
              <a:t>h</a:t>
            </a:r>
            <a:r>
              <a:rPr sz="1299" spc="-90" dirty="0">
                <a:solidFill>
                  <a:srgbClr val="636363"/>
                </a:solidFill>
              </a:rPr>
              <a:t> </a:t>
            </a:r>
            <a:r>
              <a:rPr sz="1299" spc="-10" dirty="0">
                <a:solidFill>
                  <a:srgbClr val="636363"/>
                </a:solidFill>
              </a:rPr>
              <a:t>A</a:t>
            </a:r>
            <a:r>
              <a:rPr sz="1299" spc="-5" dirty="0">
                <a:solidFill>
                  <a:srgbClr val="636363"/>
                </a:solidFill>
              </a:rPr>
              <a:t>cc</a:t>
            </a:r>
            <a:r>
              <a:rPr sz="1299" spc="-10" dirty="0">
                <a:solidFill>
                  <a:srgbClr val="636363"/>
                </a:solidFill>
              </a:rPr>
              <a:t>u</a:t>
            </a:r>
            <a:r>
              <a:rPr sz="1299" spc="-5" dirty="0">
                <a:solidFill>
                  <a:srgbClr val="636363"/>
                </a:solidFill>
              </a:rPr>
              <a:t>r</a:t>
            </a:r>
            <a:r>
              <a:rPr sz="1299" spc="-10" dirty="0">
                <a:solidFill>
                  <a:srgbClr val="636363"/>
                </a:solidFill>
              </a:rPr>
              <a:t>a</a:t>
            </a:r>
            <a:r>
              <a:rPr sz="1299" spc="-5" dirty="0">
                <a:solidFill>
                  <a:srgbClr val="636363"/>
                </a:solidFill>
              </a:rPr>
              <a:t>cy</a:t>
            </a:r>
            <a:endParaRPr sz="1299"/>
          </a:p>
        </p:txBody>
      </p:sp>
      <p:grpSp>
        <p:nvGrpSpPr>
          <p:cNvPr id="19" name="object 9">
            <a:extLst>
              <a:ext uri="{FF2B5EF4-FFF2-40B4-BE49-F238E27FC236}">
                <a16:creationId xmlns:a16="http://schemas.microsoft.com/office/drawing/2014/main" id="{01608CD5-C828-4483-A8FA-EA05DF64B455}"/>
              </a:ext>
            </a:extLst>
          </p:cNvPr>
          <p:cNvGrpSpPr/>
          <p:nvPr/>
        </p:nvGrpSpPr>
        <p:grpSpPr>
          <a:xfrm>
            <a:off x="7778858" y="3450013"/>
            <a:ext cx="2363182" cy="1685266"/>
            <a:chOff x="4032382" y="4700015"/>
            <a:chExt cx="2364105" cy="1685925"/>
          </a:xfrm>
        </p:grpSpPr>
        <p:pic>
          <p:nvPicPr>
            <p:cNvPr id="20" name="object 10">
              <a:extLst>
                <a:ext uri="{FF2B5EF4-FFF2-40B4-BE49-F238E27FC236}">
                  <a16:creationId xmlns:a16="http://schemas.microsoft.com/office/drawing/2014/main" id="{2A7A3AB4-7D41-47A1-A70A-64300B09971C}"/>
                </a:ext>
              </a:extLst>
            </p:cNvPr>
            <p:cNvPicPr/>
            <p:nvPr/>
          </p:nvPicPr>
          <p:blipFill>
            <a:blip r:embed="rId5" cstate="print"/>
            <a:stretch>
              <a:fillRect/>
            </a:stretch>
          </p:blipFill>
          <p:spPr>
            <a:xfrm>
              <a:off x="4032382" y="5029199"/>
              <a:ext cx="2363723" cy="1356360"/>
            </a:xfrm>
            <a:prstGeom prst="rect">
              <a:avLst/>
            </a:prstGeom>
          </p:spPr>
        </p:pic>
        <p:sp>
          <p:nvSpPr>
            <p:cNvPr id="21" name="object 11">
              <a:extLst>
                <a:ext uri="{FF2B5EF4-FFF2-40B4-BE49-F238E27FC236}">
                  <a16:creationId xmlns:a16="http://schemas.microsoft.com/office/drawing/2014/main" id="{B59A4D95-92E6-462D-9888-743B8A014D83}"/>
                </a:ext>
              </a:extLst>
            </p:cNvPr>
            <p:cNvSpPr/>
            <p:nvPr/>
          </p:nvSpPr>
          <p:spPr>
            <a:xfrm>
              <a:off x="5176906" y="4700015"/>
              <a:ext cx="13970" cy="329565"/>
            </a:xfrm>
            <a:custGeom>
              <a:avLst/>
              <a:gdLst/>
              <a:ahLst/>
              <a:cxnLst/>
              <a:rect l="l" t="t" r="r" b="b"/>
              <a:pathLst>
                <a:path w="13970" h="329564">
                  <a:moveTo>
                    <a:pt x="13715" y="329183"/>
                  </a:moveTo>
                  <a:lnTo>
                    <a:pt x="13715" y="0"/>
                  </a:lnTo>
                  <a:lnTo>
                    <a:pt x="0" y="0"/>
                  </a:lnTo>
                  <a:lnTo>
                    <a:pt x="0" y="329183"/>
                  </a:lnTo>
                  <a:lnTo>
                    <a:pt x="13715" y="329183"/>
                  </a:lnTo>
                  <a:close/>
                </a:path>
              </a:pathLst>
            </a:custGeom>
            <a:solidFill>
              <a:srgbClr val="636363"/>
            </a:solidFill>
          </p:spPr>
          <p:txBody>
            <a:bodyPr wrap="square" lIns="0" tIns="0" rIns="0" bIns="0" rtlCol="0"/>
            <a:lstStyle/>
            <a:p>
              <a:endParaRPr sz="1799"/>
            </a:p>
          </p:txBody>
        </p:sp>
      </p:grpSp>
      <p:sp>
        <p:nvSpPr>
          <p:cNvPr id="22" name="object 13">
            <a:extLst>
              <a:ext uri="{FF2B5EF4-FFF2-40B4-BE49-F238E27FC236}">
                <a16:creationId xmlns:a16="http://schemas.microsoft.com/office/drawing/2014/main" id="{863ED4E8-A61B-4ECB-B81F-14E53AF2A329}"/>
              </a:ext>
            </a:extLst>
          </p:cNvPr>
          <p:cNvSpPr txBox="1"/>
          <p:nvPr/>
        </p:nvSpPr>
        <p:spPr>
          <a:xfrm>
            <a:off x="8439508" y="5207518"/>
            <a:ext cx="1174291" cy="212026"/>
          </a:xfrm>
          <a:prstGeom prst="rect">
            <a:avLst/>
          </a:prstGeom>
        </p:spPr>
        <p:txBody>
          <a:bodyPr vert="horz" wrap="square" lIns="0" tIns="12060" rIns="0" bIns="0" rtlCol="0">
            <a:spAutoFit/>
          </a:bodyPr>
          <a:lstStyle/>
          <a:p>
            <a:pPr marL="12695">
              <a:spcBef>
                <a:spcPts val="95"/>
              </a:spcBef>
            </a:pPr>
            <a:r>
              <a:rPr sz="1299" spc="-10" dirty="0">
                <a:solidFill>
                  <a:srgbClr val="636363"/>
                </a:solidFill>
              </a:rPr>
              <a:t>P</a:t>
            </a:r>
            <a:r>
              <a:rPr sz="1299" spc="-5" dirty="0">
                <a:solidFill>
                  <a:srgbClr val="636363"/>
                </a:solidFill>
              </a:rPr>
              <a:t>r</a:t>
            </a:r>
            <a:r>
              <a:rPr sz="1299" spc="-10" dirty="0">
                <a:solidFill>
                  <a:srgbClr val="636363"/>
                </a:solidFill>
              </a:rPr>
              <a:t>ope</a:t>
            </a:r>
            <a:r>
              <a:rPr sz="1299" spc="-5" dirty="0">
                <a:solidFill>
                  <a:srgbClr val="636363"/>
                </a:solidFill>
              </a:rPr>
              <a:t>ll</a:t>
            </a:r>
            <a:r>
              <a:rPr sz="1299" spc="-10" dirty="0">
                <a:solidFill>
                  <a:srgbClr val="636363"/>
                </a:solidFill>
              </a:rPr>
              <a:t>an</a:t>
            </a:r>
            <a:r>
              <a:rPr sz="1299" spc="-5" dirty="0">
                <a:solidFill>
                  <a:srgbClr val="636363"/>
                </a:solidFill>
              </a:rPr>
              <a:t>t</a:t>
            </a:r>
            <a:r>
              <a:rPr sz="1299" spc="-30" dirty="0">
                <a:solidFill>
                  <a:srgbClr val="636363"/>
                </a:solidFill>
              </a:rPr>
              <a:t> </a:t>
            </a:r>
            <a:r>
              <a:rPr sz="1299" spc="-5" dirty="0">
                <a:solidFill>
                  <a:srgbClr val="636363"/>
                </a:solidFill>
              </a:rPr>
              <a:t>Fil</a:t>
            </a:r>
            <a:r>
              <a:rPr sz="1299" spc="-10" dirty="0">
                <a:solidFill>
                  <a:srgbClr val="636363"/>
                </a:solidFill>
              </a:rPr>
              <a:t>te</a:t>
            </a:r>
            <a:r>
              <a:rPr sz="1299" spc="-5" dirty="0">
                <a:solidFill>
                  <a:srgbClr val="636363"/>
                </a:solidFill>
              </a:rPr>
              <a:t>r</a:t>
            </a:r>
            <a:endParaRPr sz="1299"/>
          </a:p>
        </p:txBody>
      </p:sp>
    </p:spTree>
    <p:extLst>
      <p:ext uri="{BB962C8B-B14F-4D97-AF65-F5344CB8AC3E}">
        <p14:creationId xmlns:p14="http://schemas.microsoft.com/office/powerpoint/2010/main" val="3073027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FB10A-9D82-9ACA-CB5A-B7DFD3875756}"/>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DC036B0-AC30-FEF9-F27F-5A6C3921D17C}"/>
              </a:ext>
            </a:extLst>
          </p:cNvPr>
          <p:cNvSpPr>
            <a:spLocks noGrp="1"/>
          </p:cNvSpPr>
          <p:nvPr>
            <p:ph idx="1"/>
          </p:nvPr>
        </p:nvSpPr>
        <p:spPr/>
        <p:txBody>
          <a:bodyPr>
            <a:noAutofit/>
          </a:bodyPr>
          <a:lstStyle/>
          <a:p>
            <a:pPr marL="0" indent="0">
              <a:lnSpc>
                <a:spcPct val="100000"/>
              </a:lnSpc>
              <a:spcBef>
                <a:spcPts val="600"/>
              </a:spcBef>
              <a:buNone/>
            </a:pPr>
            <a:r>
              <a:rPr lang="en-US" dirty="0"/>
              <a:t>ERT Test Facility Visit (including firing demonstration):</a:t>
            </a:r>
          </a:p>
          <a:p>
            <a:pPr marL="360000" indent="-270000">
              <a:lnSpc>
                <a:spcPct val="100000"/>
              </a:lnSpc>
              <a:spcBef>
                <a:spcPts val="600"/>
              </a:spcBef>
              <a:buSzPct val="100000"/>
            </a:pPr>
            <a:r>
              <a:rPr lang="en-US" sz="2200" dirty="0"/>
              <a:t>Test facility visit is proposed for Wednesday, May 28 starting between 9 to </a:t>
            </a:r>
            <a:br>
              <a:rPr lang="en-US" sz="2200" dirty="0"/>
            </a:br>
            <a:r>
              <a:rPr lang="en-US" sz="2200" dirty="0"/>
              <a:t>10 am</a:t>
            </a:r>
          </a:p>
          <a:p>
            <a:pPr marL="360000" indent="-270000">
              <a:lnSpc>
                <a:spcPct val="100000"/>
              </a:lnSpc>
              <a:spcBef>
                <a:spcPts val="600"/>
              </a:spcBef>
              <a:buSzPct val="100000"/>
            </a:pPr>
            <a:r>
              <a:rPr lang="en-US" sz="2200" dirty="0"/>
              <a:t>Who is interested to join?</a:t>
            </a:r>
          </a:p>
          <a:p>
            <a:pPr marL="360000" indent="-270000">
              <a:lnSpc>
                <a:spcPct val="100000"/>
              </a:lnSpc>
              <a:spcBef>
                <a:spcPts val="600"/>
              </a:spcBef>
              <a:buSzPct val="100000"/>
            </a:pPr>
            <a:r>
              <a:rPr lang="en-US" sz="2200" dirty="0"/>
              <a:t>Agenda</a:t>
            </a:r>
          </a:p>
          <a:p>
            <a:pPr marL="630000" lvl="1" indent="-270000">
              <a:lnSpc>
                <a:spcPct val="100000"/>
              </a:lnSpc>
              <a:spcBef>
                <a:spcPts val="600"/>
              </a:spcBef>
              <a:buSzPct val="100000"/>
            </a:pPr>
            <a:r>
              <a:rPr lang="en-US" sz="2000" dirty="0"/>
              <a:t>Test facility tour</a:t>
            </a:r>
          </a:p>
          <a:p>
            <a:pPr marL="630000" lvl="1" indent="-270000">
              <a:lnSpc>
                <a:spcPct val="100000"/>
              </a:lnSpc>
              <a:spcBef>
                <a:spcPts val="600"/>
              </a:spcBef>
              <a:buSzPct val="100000"/>
            </a:pPr>
            <a:r>
              <a:rPr lang="en-US" sz="2000" dirty="0"/>
              <a:t>Hot firing test (TBC)</a:t>
            </a:r>
          </a:p>
          <a:p>
            <a:pPr marL="172800" indent="-270000">
              <a:lnSpc>
                <a:spcPct val="100000"/>
              </a:lnSpc>
              <a:spcBef>
                <a:spcPts val="600"/>
              </a:spcBef>
              <a:buSzPct val="100000"/>
            </a:pPr>
            <a:r>
              <a:rPr lang="en-US" sz="2200" dirty="0"/>
              <a:t>Excel is uploaded on Moodle</a:t>
            </a:r>
          </a:p>
          <a:p>
            <a:pPr marL="172800" indent="-270000">
              <a:lnSpc>
                <a:spcPct val="100000"/>
              </a:lnSpc>
              <a:spcBef>
                <a:spcPts val="600"/>
              </a:spcBef>
              <a:buSzPct val="100000"/>
            </a:pPr>
            <a:r>
              <a:rPr lang="en-US" sz="2200" dirty="0"/>
              <a:t>Please fill out table</a:t>
            </a:r>
          </a:p>
        </p:txBody>
      </p:sp>
      <p:sp>
        <p:nvSpPr>
          <p:cNvPr id="3" name="Titre 2">
            <a:extLst>
              <a:ext uri="{FF2B5EF4-FFF2-40B4-BE49-F238E27FC236}">
                <a16:creationId xmlns:a16="http://schemas.microsoft.com/office/drawing/2014/main" id="{378C9A1F-1377-F921-E1D7-6E6DA76AF314}"/>
              </a:ext>
            </a:extLst>
          </p:cNvPr>
          <p:cNvSpPr>
            <a:spLocks noGrp="1"/>
          </p:cNvSpPr>
          <p:nvPr>
            <p:ph type="title"/>
          </p:nvPr>
        </p:nvSpPr>
        <p:spPr>
          <a:xfrm>
            <a:off x="1206500" y="176400"/>
            <a:ext cx="5400000" cy="1800000"/>
          </a:xfrm>
          <a:solidFill>
            <a:schemeClr val="tx1"/>
          </a:solidFill>
        </p:spPr>
        <p:txBody>
          <a:bodyPr anchor="ctr"/>
          <a:lstStyle/>
          <a:p>
            <a:r>
              <a:rPr lang="en-US" dirty="0">
                <a:solidFill>
                  <a:schemeClr val="bg1"/>
                </a:solidFill>
              </a:rPr>
              <a:t>Test Facility Visit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D90BD5C0-AC25-FEA2-4B9E-D7D1BC768F98}"/>
              </a:ext>
            </a:extLst>
          </p:cNvPr>
          <p:cNvSpPr>
            <a:spLocks noGrp="1"/>
          </p:cNvSpPr>
          <p:nvPr>
            <p:ph type="sldNum" sz="quarter" idx="12"/>
          </p:nvPr>
        </p:nvSpPr>
        <p:spPr/>
        <p:txBody>
          <a:bodyPr/>
          <a:lstStyle/>
          <a:p>
            <a:fld id="{E1E1CD7C-2161-7D43-862E-CE4C333CD873}" type="slidenum">
              <a:rPr lang="fr-FR" smtClean="0"/>
              <a:pPr/>
              <a:t>3</a:t>
            </a:fld>
            <a:endParaRPr lang="fr-FR" dirty="0"/>
          </a:p>
        </p:txBody>
      </p:sp>
      <p:sp>
        <p:nvSpPr>
          <p:cNvPr id="7" name="Google Shape;119;p5">
            <a:extLst>
              <a:ext uri="{FF2B5EF4-FFF2-40B4-BE49-F238E27FC236}">
                <a16:creationId xmlns:a16="http://schemas.microsoft.com/office/drawing/2014/main" id="{9C6FB227-22AD-AFC5-5C9A-B27467C8A673}"/>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F3DAE8F2-9602-851E-4287-30DBD68C1E87}"/>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230255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Other propulsion equipment</a:t>
            </a:r>
          </a:p>
          <a:p>
            <a:pPr marL="630000" lvl="1" indent="-270000">
              <a:lnSpc>
                <a:spcPct val="100000"/>
              </a:lnSpc>
              <a:spcBef>
                <a:spcPts val="600"/>
              </a:spcBef>
              <a:buSzPct val="100000"/>
            </a:pPr>
            <a:r>
              <a:rPr lang="en-US" altLang="de-DE" sz="2000" dirty="0"/>
              <a:t>Transducer (Pressure, Temperature, Flow rate, Position indication, Acceleration)</a:t>
            </a:r>
            <a:endParaRPr lang="de-DE" sz="2000" dirty="0"/>
          </a:p>
          <a:p>
            <a:pPr marL="972900" lvl="2" indent="-342900">
              <a:lnSpc>
                <a:spcPct val="100000"/>
              </a:lnSpc>
              <a:spcBef>
                <a:spcPts val="600"/>
              </a:spcBef>
              <a:buClr>
                <a:srgbClr val="FF0000"/>
              </a:buClr>
              <a:buSzPct val="100000"/>
              <a:buFont typeface="Symbol" panose="05050102010706020507" pitchFamily="18" charset="2"/>
              <a:buChar char="-"/>
            </a:pPr>
            <a:r>
              <a:rPr lang="en-US" sz="1800" dirty="0"/>
              <a:t>Pressure transducers convert physical pressure into an equivalent electrical signal</a:t>
            </a:r>
          </a:p>
          <a:p>
            <a:pPr marL="972900" lvl="2" indent="-342900">
              <a:lnSpc>
                <a:spcPct val="100000"/>
              </a:lnSpc>
              <a:spcBef>
                <a:spcPts val="600"/>
              </a:spcBef>
              <a:buClr>
                <a:srgbClr val="FF0000"/>
              </a:buClr>
              <a:buSzPct val="100000"/>
              <a:buFont typeface="Symbol" panose="05050102010706020507" pitchFamily="18" charset="2"/>
              <a:buChar char="-"/>
            </a:pPr>
            <a:r>
              <a:rPr lang="en-US" sz="1800" dirty="0"/>
              <a:t>PTs are typically powered continuously through life</a:t>
            </a:r>
          </a:p>
          <a:p>
            <a:pPr marL="972900" lvl="2" indent="-342900">
              <a:lnSpc>
                <a:spcPct val="100000"/>
              </a:lnSpc>
              <a:spcBef>
                <a:spcPts val="600"/>
              </a:spcBef>
              <a:buClr>
                <a:srgbClr val="FF0000"/>
              </a:buClr>
              <a:buSzPct val="100000"/>
              <a:buFont typeface="Symbol" panose="05050102010706020507" pitchFamily="18" charset="2"/>
              <a:buChar char="-"/>
            </a:pPr>
            <a:r>
              <a:rPr lang="en-US" sz="1800" dirty="0"/>
              <a:t>PTs are used to monitor pressure which is used to determine</a:t>
            </a:r>
          </a:p>
          <a:p>
            <a:pPr marL="972900" lvl="2" indent="-342900">
              <a:lnSpc>
                <a:spcPct val="100000"/>
              </a:lnSpc>
              <a:spcBef>
                <a:spcPts val="600"/>
              </a:spcBef>
              <a:buClr>
                <a:srgbClr val="FF0000"/>
              </a:buClr>
              <a:buSzPct val="100000"/>
              <a:buFont typeface="Symbol" panose="05050102010706020507" pitchFamily="18" charset="2"/>
              <a:buChar char="-"/>
            </a:pPr>
            <a:r>
              <a:rPr lang="en-US" sz="1800" dirty="0"/>
              <a:t>Correct function of the system (</a:t>
            </a:r>
            <a:r>
              <a:rPr lang="de-DE" sz="1800" dirty="0" err="1"/>
              <a:t>Propellant</a:t>
            </a:r>
            <a:r>
              <a:rPr lang="de-DE" sz="1800" dirty="0"/>
              <a:t> </a:t>
            </a:r>
            <a:r>
              <a:rPr lang="de-DE" sz="1800" dirty="0" err="1"/>
              <a:t>gauging</a:t>
            </a:r>
            <a:r>
              <a:rPr lang="de-DE" sz="1800" dirty="0"/>
              <a:t> </a:t>
            </a:r>
            <a:r>
              <a:rPr lang="de-DE" sz="1800" dirty="0" err="1"/>
              <a:t>calculations</a:t>
            </a:r>
            <a:r>
              <a:rPr lang="de-DE" sz="1800" dirty="0"/>
              <a:t>, </a:t>
            </a:r>
            <a:r>
              <a:rPr lang="de-DE" sz="1800" dirty="0" err="1"/>
              <a:t>Thruster</a:t>
            </a:r>
            <a:r>
              <a:rPr lang="de-DE" sz="1800" dirty="0"/>
              <a:t> </a:t>
            </a:r>
            <a:r>
              <a:rPr lang="de-DE" sz="1800" dirty="0" err="1"/>
              <a:t>performance</a:t>
            </a:r>
            <a:r>
              <a:rPr lang="de-DE" sz="1800" dirty="0"/>
              <a:t>)</a:t>
            </a:r>
          </a:p>
          <a:p>
            <a:pPr marL="972900" lvl="2" indent="-342900">
              <a:lnSpc>
                <a:spcPct val="100000"/>
              </a:lnSpc>
              <a:spcBef>
                <a:spcPts val="600"/>
              </a:spcBef>
              <a:buClr>
                <a:srgbClr val="FF0000"/>
              </a:buClr>
              <a:buSzPct val="100000"/>
              <a:buFont typeface="Symbol" panose="05050102010706020507" pitchFamily="18" charset="2"/>
              <a:buChar char="-"/>
            </a:pPr>
            <a:r>
              <a:rPr lang="en-US" sz="1800" dirty="0"/>
              <a:t>The PTs come in various low and high pressure ranges and are calibrated during supplier testing</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30</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058993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Other propulsion equipment</a:t>
            </a:r>
          </a:p>
          <a:p>
            <a:pPr marL="630000" lvl="1" indent="-270000">
              <a:lnSpc>
                <a:spcPct val="100000"/>
              </a:lnSpc>
              <a:spcBef>
                <a:spcPts val="600"/>
              </a:spcBef>
              <a:buSzPct val="100000"/>
            </a:pPr>
            <a:r>
              <a:rPr lang="en-US" altLang="de-DE" sz="2000" dirty="0"/>
              <a:t>Transducer (Pressure, Temperature, Flow rate, Position indication, Acceleration)</a:t>
            </a:r>
            <a:endParaRPr lang="de-DE" sz="2000"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31</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34C3AAD4-4C21-4C0F-AF5E-271DE9BA14A0}"/>
              </a:ext>
            </a:extLst>
          </p:cNvPr>
          <p:cNvPicPr>
            <a:picLocks noChangeAspect="1"/>
          </p:cNvPicPr>
          <p:nvPr/>
        </p:nvPicPr>
        <p:blipFill>
          <a:blip r:embed="rId2"/>
          <a:stretch>
            <a:fillRect/>
          </a:stretch>
        </p:blipFill>
        <p:spPr>
          <a:xfrm>
            <a:off x="3732953" y="4149088"/>
            <a:ext cx="4104456" cy="1908441"/>
          </a:xfrm>
          <a:prstGeom prst="rect">
            <a:avLst/>
          </a:prstGeom>
        </p:spPr>
      </p:pic>
    </p:spTree>
    <p:extLst>
      <p:ext uri="{BB962C8B-B14F-4D97-AF65-F5344CB8AC3E}">
        <p14:creationId xmlns:p14="http://schemas.microsoft.com/office/powerpoint/2010/main" val="2382256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Other propulsion equipment</a:t>
            </a:r>
            <a:endParaRPr lang="en-US" altLang="de-DE" sz="2200" dirty="0"/>
          </a:p>
          <a:p>
            <a:pPr marL="630000" lvl="1" indent="-270000">
              <a:lnSpc>
                <a:spcPct val="100000"/>
              </a:lnSpc>
              <a:spcBef>
                <a:spcPts val="600"/>
              </a:spcBef>
            </a:pPr>
            <a:r>
              <a:rPr lang="en-US" altLang="de-DE" sz="2000" dirty="0"/>
              <a:t>Filter (Liquid and Gaseous)</a:t>
            </a:r>
            <a:endParaRPr lang="de-DE" sz="2000" dirty="0"/>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Filters are used to filter particulate from gas or propellant to protect downstream components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The propulsion systems are precision cleaned during assembly, however residual particulate and debris created from pyro valves can damage valves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Filters will exert a pressure drop at high flow rates, which must be taken into account</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32</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182683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Other propulsion equipment</a:t>
            </a:r>
            <a:endParaRPr lang="en-US" altLang="de-DE" sz="2200" dirty="0"/>
          </a:p>
          <a:p>
            <a:pPr marL="630000" lvl="1" indent="-270000">
              <a:lnSpc>
                <a:spcPct val="100000"/>
              </a:lnSpc>
              <a:spcBef>
                <a:spcPts val="600"/>
              </a:spcBef>
              <a:buSzPct val="100000"/>
            </a:pPr>
            <a:r>
              <a:rPr lang="en-US" altLang="de-DE" sz="2000" dirty="0"/>
              <a:t>Filter (Liquid and Gaseous)</a:t>
            </a:r>
            <a:endParaRPr lang="de-DE" sz="2000"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33</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93E1C804-62AF-4381-B754-2E22DA066684}"/>
              </a:ext>
            </a:extLst>
          </p:cNvPr>
          <p:cNvPicPr>
            <a:picLocks noChangeAspect="1"/>
          </p:cNvPicPr>
          <p:nvPr/>
        </p:nvPicPr>
        <p:blipFill>
          <a:blip r:embed="rId2"/>
          <a:stretch>
            <a:fillRect/>
          </a:stretch>
        </p:blipFill>
        <p:spPr>
          <a:xfrm>
            <a:off x="1062419" y="4342765"/>
            <a:ext cx="7086600" cy="2066925"/>
          </a:xfrm>
          <a:prstGeom prst="rect">
            <a:avLst/>
          </a:prstGeom>
        </p:spPr>
      </p:pic>
      <p:pic>
        <p:nvPicPr>
          <p:cNvPr id="10" name="Grafik 9">
            <a:extLst>
              <a:ext uri="{FF2B5EF4-FFF2-40B4-BE49-F238E27FC236}">
                <a16:creationId xmlns:a16="http://schemas.microsoft.com/office/drawing/2014/main" id="{D639D873-24DE-4601-BB4D-8ABFEE95FEDA}"/>
              </a:ext>
            </a:extLst>
          </p:cNvPr>
          <p:cNvPicPr>
            <a:picLocks noChangeAspect="1"/>
          </p:cNvPicPr>
          <p:nvPr/>
        </p:nvPicPr>
        <p:blipFill>
          <a:blip r:embed="rId3"/>
          <a:stretch>
            <a:fillRect/>
          </a:stretch>
        </p:blipFill>
        <p:spPr>
          <a:xfrm>
            <a:off x="8617225" y="2811808"/>
            <a:ext cx="2819400" cy="2552700"/>
          </a:xfrm>
          <a:prstGeom prst="rect">
            <a:avLst/>
          </a:prstGeom>
        </p:spPr>
      </p:pic>
    </p:spTree>
    <p:extLst>
      <p:ext uri="{BB962C8B-B14F-4D97-AF65-F5344CB8AC3E}">
        <p14:creationId xmlns:p14="http://schemas.microsoft.com/office/powerpoint/2010/main" val="440444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And thruster for sure…</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34</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6076B215-E6A0-4DC2-A91B-0F7756DAF7DA}"/>
              </a:ext>
            </a:extLst>
          </p:cNvPr>
          <p:cNvPicPr>
            <a:picLocks noChangeAspect="1"/>
          </p:cNvPicPr>
          <p:nvPr/>
        </p:nvPicPr>
        <p:blipFill>
          <a:blip r:embed="rId2"/>
          <a:stretch>
            <a:fillRect/>
          </a:stretch>
        </p:blipFill>
        <p:spPr>
          <a:xfrm>
            <a:off x="3860800" y="3644576"/>
            <a:ext cx="5044862" cy="3096791"/>
          </a:xfrm>
          <a:prstGeom prst="rect">
            <a:avLst/>
          </a:prstGeom>
          <a:solidFill>
            <a:schemeClr val="bg1"/>
          </a:solidFill>
        </p:spPr>
      </p:pic>
    </p:spTree>
    <p:extLst>
      <p:ext uri="{BB962C8B-B14F-4D97-AF65-F5344CB8AC3E}">
        <p14:creationId xmlns:p14="http://schemas.microsoft.com/office/powerpoint/2010/main" val="1880259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 definitions:</a:t>
            </a:r>
            <a:endParaRPr lang="de-DE" sz="2200" dirty="0"/>
          </a:p>
          <a:p>
            <a:pPr marL="630000" lvl="1" indent="-270000">
              <a:lnSpc>
                <a:spcPct val="100000"/>
              </a:lnSpc>
              <a:spcBef>
                <a:spcPts val="600"/>
              </a:spcBef>
              <a:buSzPct val="100000"/>
            </a:pPr>
            <a:r>
              <a:rPr lang="de-DE" sz="2000" dirty="0"/>
              <a:t>Steady State</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Refers to the configuration where the thruster valves are fully open</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Continuous thrust is produced (provided conditions remain stable)</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35</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906185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 definitions:</a:t>
            </a:r>
            <a:endParaRPr lang="de-DE" sz="2200" dirty="0"/>
          </a:p>
          <a:p>
            <a:pPr marL="630000" lvl="1" indent="-270000">
              <a:lnSpc>
                <a:spcPct val="100000"/>
              </a:lnSpc>
              <a:spcBef>
                <a:spcPts val="600"/>
              </a:spcBef>
              <a:buSzPct val="100000"/>
            </a:pPr>
            <a:r>
              <a:rPr lang="de-DE" sz="2000" dirty="0"/>
              <a:t>Pulse Mode</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At the same pressure, a net lower thrust can be produced by cycling the valve producing a series of impulsive pulses for more accurate positioning</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The Impulse bit is the equivalent thrust which can be produced for a given pulse</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Minimum Impulse bit is the smallest possible amount of thrust which can be produced by a thruster for given operating conditions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36</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307081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 definitions:</a:t>
            </a:r>
            <a:endParaRPr lang="de-DE" sz="2200" dirty="0"/>
          </a:p>
          <a:p>
            <a:pPr marL="630000" lvl="1" indent="-270000">
              <a:lnSpc>
                <a:spcPct val="100000"/>
              </a:lnSpc>
              <a:spcBef>
                <a:spcPts val="600"/>
              </a:spcBef>
              <a:buSzPct val="100000"/>
            </a:pPr>
            <a:r>
              <a:rPr lang="en-US" sz="2000" dirty="0"/>
              <a:t>Pulse Mode</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Duty cycle</a:t>
            </a:r>
          </a:p>
          <a:p>
            <a:pPr marL="630000" lvl="1" indent="-270000">
              <a:lnSpc>
                <a:spcPct val="100000"/>
              </a:lnSpc>
              <a:spcBef>
                <a:spcPts val="600"/>
              </a:spcBef>
              <a:buSzPct val="100000"/>
            </a:pPr>
            <a:r>
              <a:rPr lang="en-US" sz="2000" dirty="0"/>
              <a:t>Transient Phases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Thrust rise time</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Thrust decay time</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37</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0F55EB7A-83F4-47DC-A7C0-B82472EDC5EF}"/>
              </a:ext>
            </a:extLst>
          </p:cNvPr>
          <p:cNvPicPr>
            <a:picLocks noChangeAspect="1"/>
          </p:cNvPicPr>
          <p:nvPr/>
        </p:nvPicPr>
        <p:blipFill>
          <a:blip r:embed="rId2"/>
          <a:stretch>
            <a:fillRect/>
          </a:stretch>
        </p:blipFill>
        <p:spPr>
          <a:xfrm>
            <a:off x="6710829" y="1206498"/>
            <a:ext cx="4933950" cy="2647950"/>
          </a:xfrm>
          <a:prstGeom prst="rect">
            <a:avLst/>
          </a:prstGeom>
        </p:spPr>
      </p:pic>
      <p:pic>
        <p:nvPicPr>
          <p:cNvPr id="10" name="Grafik 9">
            <a:extLst>
              <a:ext uri="{FF2B5EF4-FFF2-40B4-BE49-F238E27FC236}">
                <a16:creationId xmlns:a16="http://schemas.microsoft.com/office/drawing/2014/main" id="{6A444F2E-E509-410E-9720-2B886702B19B}"/>
              </a:ext>
            </a:extLst>
          </p:cNvPr>
          <p:cNvPicPr>
            <a:picLocks noChangeAspect="1"/>
          </p:cNvPicPr>
          <p:nvPr/>
        </p:nvPicPr>
        <p:blipFill>
          <a:blip r:embed="rId3"/>
          <a:stretch>
            <a:fillRect/>
          </a:stretch>
        </p:blipFill>
        <p:spPr>
          <a:xfrm>
            <a:off x="5389743" y="3962966"/>
            <a:ext cx="3200400" cy="1104900"/>
          </a:xfrm>
          <a:prstGeom prst="rect">
            <a:avLst/>
          </a:prstGeom>
        </p:spPr>
      </p:pic>
    </p:spTree>
    <p:extLst>
      <p:ext uri="{BB962C8B-B14F-4D97-AF65-F5344CB8AC3E}">
        <p14:creationId xmlns:p14="http://schemas.microsoft.com/office/powerpoint/2010/main" val="2922588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dirty="0"/>
              <a:t>Injection method for propellants (e.g. spin, showerhead, …)</a:t>
            </a:r>
          </a:p>
          <a:p>
            <a:pPr marL="630000" lvl="1" indent="-270000">
              <a:lnSpc>
                <a:spcPct val="100000"/>
              </a:lnSpc>
              <a:spcBef>
                <a:spcPts val="600"/>
              </a:spcBef>
              <a:buSzPct val="100000"/>
            </a:pPr>
            <a:r>
              <a:rPr lang="en-US" dirty="0"/>
              <a:t>Cooling of engine</a:t>
            </a:r>
          </a:p>
          <a:p>
            <a:pPr marL="630000" lvl="1" indent="-270000">
              <a:lnSpc>
                <a:spcPct val="100000"/>
              </a:lnSpc>
              <a:spcBef>
                <a:spcPts val="600"/>
              </a:spcBef>
              <a:buSzPct val="100000"/>
            </a:pPr>
            <a:r>
              <a:rPr lang="en-US" dirty="0"/>
              <a:t>Trimming of engine</a:t>
            </a:r>
          </a:p>
          <a:p>
            <a:pPr marL="630000" lvl="1" indent="-270000">
              <a:lnSpc>
                <a:spcPct val="100000"/>
              </a:lnSpc>
              <a:spcBef>
                <a:spcPts val="600"/>
              </a:spcBef>
              <a:buSzPct val="100000"/>
            </a:pPr>
            <a:r>
              <a:rPr lang="en-US" dirty="0"/>
              <a:t>Ignition of propellants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38</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199897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06381EE5-16DB-4708-A38B-749BE7813A21}"/>
              </a:ext>
            </a:extLst>
          </p:cNvPr>
          <p:cNvPicPr>
            <a:picLocks noChangeAspect="1"/>
          </p:cNvPicPr>
          <p:nvPr/>
        </p:nvPicPr>
        <p:blipFill>
          <a:blip r:embed="rId2"/>
          <a:stretch>
            <a:fillRect/>
          </a:stretch>
        </p:blipFill>
        <p:spPr>
          <a:xfrm>
            <a:off x="4795520" y="2913383"/>
            <a:ext cx="6668558" cy="3778378"/>
          </a:xfrm>
          <a:prstGeom prst="rect">
            <a:avLst/>
          </a:prstGeom>
          <a:solidFill>
            <a:schemeClr val="bg1"/>
          </a:solidFill>
        </p:spPr>
      </p:pic>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2000" dirty="0"/>
              <a:t>Trimming / calibration of engine</a:t>
            </a:r>
          </a:p>
          <a:p>
            <a:pPr marL="915750" lvl="3" indent="-285750">
              <a:lnSpc>
                <a:spcPct val="100000"/>
              </a:lnSpc>
              <a:spcBef>
                <a:spcPts val="600"/>
              </a:spcBef>
              <a:buClr>
                <a:srgbClr val="FF0000"/>
              </a:buClr>
              <a:buFont typeface="Symbol" panose="05050102010706020507" pitchFamily="18" charset="2"/>
              <a:buChar char="-"/>
            </a:pPr>
            <a:r>
              <a:rPr lang="en-US" dirty="0"/>
              <a:t>Orifice (passive)</a:t>
            </a:r>
          </a:p>
          <a:p>
            <a:pPr marL="915750" lvl="3" indent="-285750">
              <a:lnSpc>
                <a:spcPct val="100000"/>
              </a:lnSpc>
              <a:spcBef>
                <a:spcPts val="600"/>
              </a:spcBef>
              <a:buClr>
                <a:srgbClr val="FF0000"/>
              </a:buClr>
              <a:buFont typeface="Symbol" panose="05050102010706020507" pitchFamily="18" charset="2"/>
              <a:buChar char="-"/>
            </a:pPr>
            <a:r>
              <a:rPr lang="en-US" dirty="0"/>
              <a:t>Throttling valve / injector (active)</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39</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44332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FB10A-9D82-9ACA-CB5A-B7DFD3875756}"/>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DC036B0-AC30-FEF9-F27F-5A6C3921D17C}"/>
              </a:ext>
            </a:extLst>
          </p:cNvPr>
          <p:cNvSpPr>
            <a:spLocks noGrp="1"/>
          </p:cNvSpPr>
          <p:nvPr>
            <p:ph idx="1"/>
          </p:nvPr>
        </p:nvSpPr>
        <p:spPr/>
        <p:txBody>
          <a:bodyPr>
            <a:noAutofit/>
          </a:bodyPr>
          <a:lstStyle/>
          <a:p>
            <a:pPr marL="0" indent="0">
              <a:lnSpc>
                <a:spcPct val="100000"/>
              </a:lnSpc>
              <a:spcBef>
                <a:spcPts val="600"/>
              </a:spcBef>
              <a:buNone/>
            </a:pPr>
            <a:r>
              <a:rPr lang="en-US" dirty="0"/>
              <a:t>Feedback:</a:t>
            </a:r>
          </a:p>
          <a:p>
            <a:pPr marL="360000" indent="-270000">
              <a:lnSpc>
                <a:spcPct val="100000"/>
              </a:lnSpc>
              <a:spcBef>
                <a:spcPts val="600"/>
              </a:spcBef>
              <a:buSzPct val="100000"/>
            </a:pPr>
            <a:r>
              <a:rPr lang="en-US" sz="2200" dirty="0"/>
              <a:t>Thank you</a:t>
            </a:r>
          </a:p>
          <a:p>
            <a:pPr marL="360000" indent="-270000">
              <a:lnSpc>
                <a:spcPct val="100000"/>
              </a:lnSpc>
              <a:spcBef>
                <a:spcPts val="600"/>
              </a:spcBef>
              <a:buSzPct val="100000"/>
            </a:pPr>
            <a:r>
              <a:rPr lang="en-US" sz="2200" dirty="0"/>
              <a:t>I will for sure try to consider the feedback</a:t>
            </a:r>
          </a:p>
          <a:p>
            <a:pPr marL="360000" indent="-270000">
              <a:lnSpc>
                <a:spcPct val="100000"/>
              </a:lnSpc>
              <a:spcBef>
                <a:spcPts val="600"/>
              </a:spcBef>
              <a:buSzPct val="100000"/>
            </a:pPr>
            <a:r>
              <a:rPr lang="en-US" sz="2200" dirty="0"/>
              <a:t>Difficult aspect is number of ECTS points compared to effort</a:t>
            </a:r>
          </a:p>
        </p:txBody>
      </p:sp>
      <p:sp>
        <p:nvSpPr>
          <p:cNvPr id="3" name="Titre 2">
            <a:extLst>
              <a:ext uri="{FF2B5EF4-FFF2-40B4-BE49-F238E27FC236}">
                <a16:creationId xmlns:a16="http://schemas.microsoft.com/office/drawing/2014/main" id="{378C9A1F-1377-F921-E1D7-6E6DA76AF314}"/>
              </a:ext>
            </a:extLst>
          </p:cNvPr>
          <p:cNvSpPr>
            <a:spLocks noGrp="1"/>
          </p:cNvSpPr>
          <p:nvPr>
            <p:ph type="title"/>
          </p:nvPr>
        </p:nvSpPr>
        <p:spPr>
          <a:xfrm>
            <a:off x="1206500" y="176400"/>
            <a:ext cx="5400000" cy="1800000"/>
          </a:xfrm>
          <a:solidFill>
            <a:schemeClr val="tx1"/>
          </a:solidFill>
        </p:spPr>
        <p:txBody>
          <a:bodyPr anchor="ctr"/>
          <a:lstStyle/>
          <a:p>
            <a:r>
              <a:rPr lang="en-US" dirty="0">
                <a:solidFill>
                  <a:schemeClr val="bg1"/>
                </a:solidFill>
              </a:rPr>
              <a:t>Feedback</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D90BD5C0-AC25-FEA2-4B9E-D7D1BC768F98}"/>
              </a:ext>
            </a:extLst>
          </p:cNvPr>
          <p:cNvSpPr>
            <a:spLocks noGrp="1"/>
          </p:cNvSpPr>
          <p:nvPr>
            <p:ph type="sldNum" sz="quarter" idx="12"/>
          </p:nvPr>
        </p:nvSpPr>
        <p:spPr/>
        <p:txBody>
          <a:bodyPr/>
          <a:lstStyle/>
          <a:p>
            <a:fld id="{E1E1CD7C-2161-7D43-862E-CE4C333CD873}" type="slidenum">
              <a:rPr lang="fr-FR" smtClean="0"/>
              <a:pPr/>
              <a:t>4</a:t>
            </a:fld>
            <a:endParaRPr lang="fr-FR" dirty="0"/>
          </a:p>
        </p:txBody>
      </p:sp>
      <p:sp>
        <p:nvSpPr>
          <p:cNvPr id="7" name="Google Shape;119;p5">
            <a:extLst>
              <a:ext uri="{FF2B5EF4-FFF2-40B4-BE49-F238E27FC236}">
                <a16:creationId xmlns:a16="http://schemas.microsoft.com/office/drawing/2014/main" id="{9C6FB227-22AD-AFC5-5C9A-B27467C8A673}"/>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F3DAE8F2-9602-851E-4287-30DBD68C1E87}"/>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1757740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1999" dirty="0"/>
              <a:t>Cooling of engine (Combustion Chamber, Throat, Nozzle Extension)</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Radiative cooling</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Capacitive cooling (Phase change material)</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Film cooling</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Vortex cooling</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Regenerative cooling</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Ablative cooling</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Transpiration cooling</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40</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602165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1999" dirty="0"/>
              <a:t>Cooling of engine (Combustion Chamber, Throat, Nozzle Extension)</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Film cooling</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41</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2" descr="Experimental Investigation of Film Cooling with Tangential Slot Injection  in a LOX/CH4 Subscale Rocket Combustion Chamber | Semantic Scholar">
            <a:extLst>
              <a:ext uri="{FF2B5EF4-FFF2-40B4-BE49-F238E27FC236}">
                <a16:creationId xmlns:a16="http://schemas.microsoft.com/office/drawing/2014/main" id="{4AF85A3A-FA07-4F03-AFE5-1F53C2DFB4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8" y="4373881"/>
            <a:ext cx="3275320" cy="21518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view on film cooling of liquid rocket engines - ScienceDirect">
            <a:extLst>
              <a:ext uri="{FF2B5EF4-FFF2-40B4-BE49-F238E27FC236}">
                <a16:creationId xmlns:a16="http://schemas.microsoft.com/office/drawing/2014/main" id="{F4D5B5ED-6B5F-42E4-8858-4AE9188B3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2212" y="4469725"/>
            <a:ext cx="4596764" cy="1871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0875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1999" dirty="0"/>
              <a:t>Cooling of engine (Combustion Chamber, Throat, Nozzle Extension)</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Regenerative cooling</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42</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2" descr="A Technology for Improving Regenerative Cooling in Advanced Cryogenic  Rocket Engines for Space Transportation | Advances in Astronautics Science  and Technology">
            <a:extLst>
              <a:ext uri="{FF2B5EF4-FFF2-40B4-BE49-F238E27FC236}">
                <a16:creationId xmlns:a16="http://schemas.microsoft.com/office/drawing/2014/main" id="{E67754B4-F936-4451-A716-E36DCB743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7563" y="3868010"/>
            <a:ext cx="4383831" cy="284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980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1999" dirty="0"/>
              <a:t>Cooling of engine (Combustion Chamber, Throat, Nozzle Extension)</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Vortex cooling</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43</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2087352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44</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2" descr="Vortex rocket engine">
            <a:extLst>
              <a:ext uri="{FF2B5EF4-FFF2-40B4-BE49-F238E27FC236}">
                <a16:creationId xmlns:a16="http://schemas.microsoft.com/office/drawing/2014/main" id="{412B461F-D726-4C0A-B040-AA94B45AE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993" y="2240871"/>
            <a:ext cx="5949527" cy="4203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5404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1999" dirty="0"/>
              <a:t>Injection method for propellants (e.g. spin, showerhead, …)</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Impingement</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Showerhead</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Concentric tube (with or without swirl)</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Splash plate</a:t>
            </a:r>
          </a:p>
          <a:p>
            <a:pPr marL="125730" indent="0">
              <a:buNone/>
            </a:pP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45</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8580267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pPr>
            <a:r>
              <a:rPr lang="en-US" sz="1999" dirty="0"/>
              <a:t>Injection method for propellants (e.g. spin, showerhead, …)</a:t>
            </a:r>
          </a:p>
          <a:p>
            <a:pPr marL="125730" indent="0">
              <a:buNone/>
            </a:pP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46</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BEB6EF28-4F88-401C-9659-CF82351294B0}"/>
              </a:ext>
            </a:extLst>
          </p:cNvPr>
          <p:cNvPicPr>
            <a:picLocks noChangeAspect="1"/>
          </p:cNvPicPr>
          <p:nvPr/>
        </p:nvPicPr>
        <p:blipFill>
          <a:blip r:embed="rId2"/>
          <a:stretch>
            <a:fillRect/>
          </a:stretch>
        </p:blipFill>
        <p:spPr>
          <a:xfrm>
            <a:off x="7960916" y="1340769"/>
            <a:ext cx="3895725" cy="3286125"/>
          </a:xfrm>
          <a:prstGeom prst="rect">
            <a:avLst/>
          </a:prstGeom>
        </p:spPr>
      </p:pic>
      <p:pic>
        <p:nvPicPr>
          <p:cNvPr id="10" name="Grafik 9">
            <a:extLst>
              <a:ext uri="{FF2B5EF4-FFF2-40B4-BE49-F238E27FC236}">
                <a16:creationId xmlns:a16="http://schemas.microsoft.com/office/drawing/2014/main" id="{28C89F20-FC16-47DB-BFE8-93BD23BB05F2}"/>
              </a:ext>
            </a:extLst>
          </p:cNvPr>
          <p:cNvPicPr>
            <a:picLocks noChangeAspect="1"/>
          </p:cNvPicPr>
          <p:nvPr/>
        </p:nvPicPr>
        <p:blipFill>
          <a:blip r:embed="rId3"/>
          <a:stretch>
            <a:fillRect/>
          </a:stretch>
        </p:blipFill>
        <p:spPr>
          <a:xfrm>
            <a:off x="2927648" y="3919976"/>
            <a:ext cx="3619500" cy="2390775"/>
          </a:xfrm>
          <a:prstGeom prst="rect">
            <a:avLst/>
          </a:prstGeom>
        </p:spPr>
      </p:pic>
      <p:pic>
        <p:nvPicPr>
          <p:cNvPr id="11" name="Grafik 10">
            <a:extLst>
              <a:ext uri="{FF2B5EF4-FFF2-40B4-BE49-F238E27FC236}">
                <a16:creationId xmlns:a16="http://schemas.microsoft.com/office/drawing/2014/main" id="{A3D74537-67AA-4590-A880-C9741E999856}"/>
              </a:ext>
            </a:extLst>
          </p:cNvPr>
          <p:cNvPicPr>
            <a:picLocks noChangeAspect="1"/>
          </p:cNvPicPr>
          <p:nvPr/>
        </p:nvPicPr>
        <p:blipFill>
          <a:blip r:embed="rId4"/>
          <a:stretch>
            <a:fillRect/>
          </a:stretch>
        </p:blipFill>
        <p:spPr>
          <a:xfrm>
            <a:off x="6933010" y="4783410"/>
            <a:ext cx="2619375" cy="1885950"/>
          </a:xfrm>
          <a:prstGeom prst="rect">
            <a:avLst/>
          </a:prstGeom>
        </p:spPr>
      </p:pic>
    </p:spTree>
    <p:extLst>
      <p:ext uri="{BB962C8B-B14F-4D97-AF65-F5344CB8AC3E}">
        <p14:creationId xmlns:p14="http://schemas.microsoft.com/office/powerpoint/2010/main" val="571596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1999" dirty="0"/>
              <a:t>Ignition of propellants</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Hypergolic ignition</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Catalytic decomposition</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Thermal decomposition</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a:t>
            </a: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47</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858106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Equipment :</a:t>
            </a:r>
            <a:endParaRPr lang="en-US" dirty="0"/>
          </a:p>
          <a:p>
            <a:pPr marL="360000" indent="-270000">
              <a:lnSpc>
                <a:spcPct val="100000"/>
              </a:lnSpc>
              <a:spcBef>
                <a:spcPts val="600"/>
              </a:spcBef>
              <a:buSzPct val="100000"/>
            </a:pPr>
            <a:r>
              <a:rPr lang="en-US" sz="2200" dirty="0"/>
              <a:t>Bi-propellant thrusters / engines</a:t>
            </a:r>
          </a:p>
          <a:p>
            <a:pPr marL="630000" lvl="1" indent="-270000">
              <a:lnSpc>
                <a:spcPct val="100000"/>
              </a:lnSpc>
              <a:spcBef>
                <a:spcPts val="600"/>
              </a:spcBef>
              <a:buSzPct val="100000"/>
            </a:pPr>
            <a:r>
              <a:rPr lang="en-US" sz="1999" dirty="0"/>
              <a:t>Ignition of propellants</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Spark plug</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Glow plug</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Laser ignitor</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Resonance acoustic ignition</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Thermal wire</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a:t>
            </a:r>
          </a:p>
          <a:p>
            <a:pPr marL="915750" lvl="2" indent="-285750">
              <a:lnSpc>
                <a:spcPct val="100000"/>
              </a:lnSpc>
              <a:spcBef>
                <a:spcPts val="600"/>
              </a:spcBef>
              <a:buClr>
                <a:srgbClr val="FF0000"/>
              </a:buClr>
              <a:buSzPct val="100000"/>
              <a:buFont typeface="Symbol" panose="05050102010706020507" pitchFamily="18" charset="2"/>
              <a:buChar char="-"/>
            </a:pPr>
            <a:r>
              <a:rPr lang="en-US" sz="1799" dirty="0"/>
              <a:t>Torch ignitor (Different propellant or same propellants with smaller amount)</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48</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343859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Syste</a:t>
            </a:r>
            <a:r>
              <a:rPr lang="en-US" dirty="0">
                <a:solidFill>
                  <a:schemeClr val="tx1"/>
                </a:solidFill>
              </a:rPr>
              <a:t>m Combination:</a:t>
            </a:r>
            <a:r>
              <a:rPr lang="en-US" sz="2400" dirty="0">
                <a:solidFill>
                  <a:schemeClr val="tx1"/>
                </a:solidFill>
              </a:rPr>
              <a:t> </a:t>
            </a:r>
            <a:endParaRPr lang="en-US" dirty="0"/>
          </a:p>
          <a:p>
            <a:pPr marL="360000" indent="-270000">
              <a:lnSpc>
                <a:spcPct val="100000"/>
              </a:lnSpc>
              <a:spcBef>
                <a:spcPts val="600"/>
              </a:spcBef>
              <a:buSzPct val="100000"/>
            </a:pPr>
            <a:r>
              <a:rPr lang="en-US" sz="2200" dirty="0"/>
              <a:t>Dual Mode Propulsion</a:t>
            </a:r>
          </a:p>
          <a:p>
            <a:pPr marL="630000" lvl="1" indent="-270000">
              <a:lnSpc>
                <a:spcPct val="100000"/>
              </a:lnSpc>
              <a:spcBef>
                <a:spcPts val="600"/>
              </a:spcBef>
              <a:buSzPct val="100000"/>
            </a:pPr>
            <a:r>
              <a:rPr lang="en-US" sz="2000" dirty="0"/>
              <a:t>Dual Mode systems combine elements of monopropellant and bipropellant systems</a:t>
            </a:r>
          </a:p>
          <a:p>
            <a:pPr marL="630000" lvl="1" indent="-270000">
              <a:lnSpc>
                <a:spcPct val="100000"/>
              </a:lnSpc>
              <a:spcBef>
                <a:spcPts val="600"/>
              </a:spcBef>
              <a:buSzPct val="100000"/>
            </a:pPr>
            <a:r>
              <a:rPr lang="en-US" sz="2000" dirty="0"/>
              <a:t>Dual mode propulsion system can have a high thrust bipropellant engine and small precise monopropellant engines</a:t>
            </a:r>
          </a:p>
          <a:p>
            <a:pPr marL="630000" lvl="1" indent="-270000">
              <a:lnSpc>
                <a:spcPct val="100000"/>
              </a:lnSpc>
              <a:spcBef>
                <a:spcPts val="600"/>
              </a:spcBef>
              <a:buSzPct val="100000"/>
            </a:pPr>
            <a:r>
              <a:rPr lang="en-US" sz="2000" dirty="0"/>
              <a:t>Or </a:t>
            </a:r>
            <a:r>
              <a:rPr lang="en-US" sz="2000" dirty="0" err="1"/>
              <a:t>resistojets</a:t>
            </a:r>
            <a:r>
              <a:rPr lang="en-US" sz="2000" dirty="0"/>
              <a:t> or </a:t>
            </a:r>
            <a:r>
              <a:rPr lang="en-US" sz="2000" dirty="0" err="1"/>
              <a:t>arcjets</a:t>
            </a:r>
            <a:r>
              <a:rPr lang="en-US" sz="2000" dirty="0"/>
              <a:t> may be used instead of catalytic hydrazine thrusters</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49</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291026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46822-14EB-5C2E-74D7-05B969672147}"/>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2F09CDD-5EAA-E7DB-7B3A-72BD9B31A89E}"/>
              </a:ext>
            </a:extLst>
          </p:cNvPr>
          <p:cNvSpPr>
            <a:spLocks noGrp="1"/>
          </p:cNvSpPr>
          <p:nvPr>
            <p:ph idx="1"/>
          </p:nvPr>
        </p:nvSpPr>
        <p:spPr/>
        <p:txBody>
          <a:bodyPr>
            <a:noAutofit/>
          </a:bodyPr>
          <a:lstStyle/>
          <a:p>
            <a:pPr marL="0" indent="0">
              <a:lnSpc>
                <a:spcPct val="100000"/>
              </a:lnSpc>
              <a:spcBef>
                <a:spcPts val="600"/>
              </a:spcBef>
              <a:buNone/>
            </a:pPr>
            <a:r>
              <a:rPr lang="en-US" dirty="0"/>
              <a:t>Type V Propellant Tanks:</a:t>
            </a:r>
          </a:p>
          <a:p>
            <a:pPr marL="360000" indent="-270000">
              <a:lnSpc>
                <a:spcPct val="100000"/>
              </a:lnSpc>
              <a:spcBef>
                <a:spcPts val="600"/>
              </a:spcBef>
              <a:buSzPct val="100000"/>
            </a:pPr>
            <a:r>
              <a:rPr lang="en-US" sz="2200" dirty="0"/>
              <a:t>31.03.2025	BRE – AMS – GVA </a:t>
            </a:r>
          </a:p>
          <a:p>
            <a:pPr marL="360000" indent="-270000">
              <a:lnSpc>
                <a:spcPct val="100000"/>
              </a:lnSpc>
              <a:spcBef>
                <a:spcPts val="600"/>
              </a:spcBef>
              <a:buSzPct val="100000"/>
            </a:pPr>
            <a:r>
              <a:rPr lang="en-US" sz="2200" dirty="0"/>
              <a:t>01.04.2025	GVA – AMS – BRE </a:t>
            </a:r>
          </a:p>
          <a:p>
            <a:pPr marL="360000" indent="-270000">
              <a:lnSpc>
                <a:spcPct val="100000"/>
              </a:lnSpc>
              <a:spcBef>
                <a:spcPts val="600"/>
              </a:spcBef>
              <a:buSzPct val="100000"/>
            </a:pPr>
            <a:r>
              <a:rPr lang="en-US" sz="2200" dirty="0"/>
              <a:t>02.04.2025	BRE – AMS – SEA </a:t>
            </a:r>
          </a:p>
          <a:p>
            <a:pPr marL="360000" indent="-270000">
              <a:lnSpc>
                <a:spcPct val="100000"/>
              </a:lnSpc>
              <a:spcBef>
                <a:spcPts val="600"/>
              </a:spcBef>
              <a:buSzPct val="100000"/>
            </a:pPr>
            <a:r>
              <a:rPr lang="en-US" sz="2200" dirty="0"/>
              <a:t>03.04.2025	SEA – HOU </a:t>
            </a:r>
          </a:p>
          <a:p>
            <a:pPr marL="360000" indent="-270000">
              <a:lnSpc>
                <a:spcPct val="100000"/>
              </a:lnSpc>
              <a:spcBef>
                <a:spcPts val="600"/>
              </a:spcBef>
              <a:buSzPct val="100000"/>
            </a:pPr>
            <a:r>
              <a:rPr lang="en-US" sz="2200" dirty="0"/>
              <a:t>04.04.2025	HOU – ATL </a:t>
            </a:r>
          </a:p>
          <a:p>
            <a:pPr marL="360000" indent="-270000">
              <a:lnSpc>
                <a:spcPct val="100000"/>
              </a:lnSpc>
              <a:spcBef>
                <a:spcPts val="600"/>
              </a:spcBef>
              <a:buSzPct val="100000"/>
            </a:pPr>
            <a:r>
              <a:rPr lang="en-US" sz="2200" dirty="0"/>
              <a:t>05.04.2025	ATL – MUC</a:t>
            </a:r>
          </a:p>
          <a:p>
            <a:pPr marL="360000" indent="-270000">
              <a:lnSpc>
                <a:spcPct val="100000"/>
              </a:lnSpc>
              <a:spcBef>
                <a:spcPts val="600"/>
              </a:spcBef>
              <a:buSzPct val="100000"/>
            </a:pPr>
            <a:r>
              <a:rPr lang="en-US" sz="2200" dirty="0"/>
              <a:t>06.04.2025	MUC – BRE </a:t>
            </a:r>
          </a:p>
          <a:p>
            <a:pPr marL="360000" indent="-270000">
              <a:lnSpc>
                <a:spcPct val="100000"/>
              </a:lnSpc>
              <a:spcBef>
                <a:spcPts val="600"/>
              </a:spcBef>
              <a:buSzPct val="100000"/>
            </a:pPr>
            <a:r>
              <a:rPr lang="en-US" sz="2200" dirty="0"/>
              <a:t>07.04.2025	BRE – AMS – GVA</a:t>
            </a:r>
          </a:p>
          <a:p>
            <a:pPr marL="360000" indent="-270000">
              <a:lnSpc>
                <a:spcPct val="100000"/>
              </a:lnSpc>
              <a:spcBef>
                <a:spcPts val="600"/>
              </a:spcBef>
              <a:buSzPct val="100000"/>
            </a:pPr>
            <a:r>
              <a:rPr lang="en-US" sz="2200" dirty="0"/>
              <a:t>08.04.2025	GVA – AMS – BRE </a:t>
            </a:r>
          </a:p>
        </p:txBody>
      </p:sp>
      <p:sp>
        <p:nvSpPr>
          <p:cNvPr id="3" name="Titre 2">
            <a:extLst>
              <a:ext uri="{FF2B5EF4-FFF2-40B4-BE49-F238E27FC236}">
                <a16:creationId xmlns:a16="http://schemas.microsoft.com/office/drawing/2014/main" id="{B595015A-D38C-48F0-472E-EDBA097B4336}"/>
              </a:ext>
            </a:extLst>
          </p:cNvPr>
          <p:cNvSpPr>
            <a:spLocks noGrp="1"/>
          </p:cNvSpPr>
          <p:nvPr>
            <p:ph type="title"/>
          </p:nvPr>
        </p:nvSpPr>
        <p:spPr>
          <a:xfrm>
            <a:off x="1206500" y="176400"/>
            <a:ext cx="5400000" cy="1800000"/>
          </a:xfrm>
          <a:solidFill>
            <a:schemeClr val="tx1"/>
          </a:solidFill>
        </p:spPr>
        <p:txBody>
          <a:bodyPr anchor="ctr"/>
          <a:lstStyle/>
          <a:p>
            <a:r>
              <a:rPr lang="en-US" dirty="0">
                <a:solidFill>
                  <a:schemeClr val="bg1"/>
                </a:solidFill>
              </a:rPr>
              <a:t>Type V Pressure Vessels</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0443F33D-1CA9-4F7C-8707-1AE91E4ED46F}"/>
              </a:ext>
            </a:extLst>
          </p:cNvPr>
          <p:cNvSpPr>
            <a:spLocks noGrp="1"/>
          </p:cNvSpPr>
          <p:nvPr>
            <p:ph type="sldNum" sz="quarter" idx="12"/>
          </p:nvPr>
        </p:nvSpPr>
        <p:spPr/>
        <p:txBody>
          <a:bodyPr/>
          <a:lstStyle/>
          <a:p>
            <a:fld id="{E1E1CD7C-2161-7D43-862E-CE4C333CD873}" type="slidenum">
              <a:rPr lang="fr-FR" smtClean="0"/>
              <a:pPr/>
              <a:t>5</a:t>
            </a:fld>
            <a:endParaRPr lang="fr-FR" dirty="0"/>
          </a:p>
        </p:txBody>
      </p:sp>
      <p:sp>
        <p:nvSpPr>
          <p:cNvPr id="7" name="Google Shape;119;p5">
            <a:extLst>
              <a:ext uri="{FF2B5EF4-FFF2-40B4-BE49-F238E27FC236}">
                <a16:creationId xmlns:a16="http://schemas.microsoft.com/office/drawing/2014/main" id="{7534F020-C4D3-F12F-0340-56D84DB5626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3AD7AE45-FDFB-A88E-4AE9-72FF02F13EB3}"/>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1120679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System Combination: </a:t>
            </a:r>
            <a:endParaRPr lang="en-US" dirty="0"/>
          </a:p>
          <a:p>
            <a:pPr marL="360000" indent="-270000">
              <a:lnSpc>
                <a:spcPct val="100000"/>
              </a:lnSpc>
              <a:spcBef>
                <a:spcPts val="600"/>
              </a:spcBef>
              <a:buSzPct val="100000"/>
            </a:pPr>
            <a:r>
              <a:rPr lang="en-US" sz="2200" dirty="0"/>
              <a:t>Dual Mode Propulsion</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50</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CFD163C6-92F1-45BC-9601-B50972F872F3}"/>
              </a:ext>
            </a:extLst>
          </p:cNvPr>
          <p:cNvPicPr>
            <a:picLocks noChangeAspect="1"/>
          </p:cNvPicPr>
          <p:nvPr/>
        </p:nvPicPr>
        <p:blipFill>
          <a:blip r:embed="rId2"/>
          <a:stretch>
            <a:fillRect/>
          </a:stretch>
        </p:blipFill>
        <p:spPr>
          <a:xfrm>
            <a:off x="2434641" y="3582896"/>
            <a:ext cx="7528321" cy="2976108"/>
          </a:xfrm>
          <a:prstGeom prst="rect">
            <a:avLst/>
          </a:prstGeom>
        </p:spPr>
      </p:pic>
    </p:spTree>
    <p:extLst>
      <p:ext uri="{BB962C8B-B14F-4D97-AF65-F5344CB8AC3E}">
        <p14:creationId xmlns:p14="http://schemas.microsoft.com/office/powerpoint/2010/main" val="1604879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System Combination: </a:t>
            </a:r>
            <a:endParaRPr lang="en-US" dirty="0"/>
          </a:p>
          <a:p>
            <a:pPr marL="360000" indent="-270000">
              <a:lnSpc>
                <a:spcPct val="100000"/>
              </a:lnSpc>
              <a:spcBef>
                <a:spcPts val="600"/>
              </a:spcBef>
              <a:buSzPct val="100000"/>
            </a:pPr>
            <a:r>
              <a:rPr lang="en-US" sz="2200" dirty="0"/>
              <a:t>Dual Mode Propulsion</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51</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D74890C7-6398-4B2D-975D-9E2AA94A8147}"/>
              </a:ext>
            </a:extLst>
          </p:cNvPr>
          <p:cNvPicPr>
            <a:picLocks noChangeAspect="1"/>
          </p:cNvPicPr>
          <p:nvPr/>
        </p:nvPicPr>
        <p:blipFill>
          <a:blip r:embed="rId2"/>
          <a:stretch>
            <a:fillRect/>
          </a:stretch>
        </p:blipFill>
        <p:spPr>
          <a:xfrm>
            <a:off x="2495601" y="3696761"/>
            <a:ext cx="7460570" cy="2900888"/>
          </a:xfrm>
          <a:prstGeom prst="rect">
            <a:avLst/>
          </a:prstGeom>
        </p:spPr>
      </p:pic>
    </p:spTree>
    <p:extLst>
      <p:ext uri="{BB962C8B-B14F-4D97-AF65-F5344CB8AC3E}">
        <p14:creationId xmlns:p14="http://schemas.microsoft.com/office/powerpoint/2010/main" val="3098407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System Combination: </a:t>
            </a:r>
            <a:endParaRPr lang="en-US" dirty="0"/>
          </a:p>
          <a:p>
            <a:pPr marL="360000" indent="-270000">
              <a:lnSpc>
                <a:spcPct val="100000"/>
              </a:lnSpc>
              <a:spcBef>
                <a:spcPts val="600"/>
              </a:spcBef>
              <a:buSzPct val="100000"/>
            </a:pPr>
            <a:r>
              <a:rPr lang="en-US" sz="2200" dirty="0"/>
              <a:t>Dual Mode Propulsion</a:t>
            </a:r>
          </a:p>
          <a:p>
            <a:pPr marL="630000" lvl="1" indent="-270000">
              <a:lnSpc>
                <a:spcPct val="100000"/>
              </a:lnSpc>
              <a:spcBef>
                <a:spcPts val="600"/>
              </a:spcBef>
              <a:buSzPct val="100000"/>
            </a:pPr>
            <a:r>
              <a:rPr lang="en-US" sz="2000" dirty="0"/>
              <a:t>Example: </a:t>
            </a:r>
            <a:r>
              <a:rPr lang="en-US" sz="2000" dirty="0" err="1"/>
              <a:t>Bepi</a:t>
            </a:r>
            <a:r>
              <a:rPr lang="en-US" sz="2000" dirty="0"/>
              <a:t> Colombo</a:t>
            </a:r>
          </a:p>
          <a:p>
            <a:pPr>
              <a:lnSpc>
                <a:spcPct val="110000"/>
              </a:lnSpc>
            </a:pPr>
            <a:endParaRPr lang="en-US" dirty="0"/>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52</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AA808E14-E069-457A-B98E-3455606BC456}"/>
              </a:ext>
            </a:extLst>
          </p:cNvPr>
          <p:cNvPicPr>
            <a:picLocks noChangeAspect="1"/>
          </p:cNvPicPr>
          <p:nvPr/>
        </p:nvPicPr>
        <p:blipFill>
          <a:blip r:embed="rId2"/>
          <a:stretch>
            <a:fillRect/>
          </a:stretch>
        </p:blipFill>
        <p:spPr>
          <a:xfrm>
            <a:off x="5708649" y="1235073"/>
            <a:ext cx="5276850" cy="5238750"/>
          </a:xfrm>
          <a:prstGeom prst="rect">
            <a:avLst/>
          </a:prstGeom>
        </p:spPr>
      </p:pic>
    </p:spTree>
    <p:extLst>
      <p:ext uri="{BB962C8B-B14F-4D97-AF65-F5344CB8AC3E}">
        <p14:creationId xmlns:p14="http://schemas.microsoft.com/office/powerpoint/2010/main" val="12404757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A0B5A-B271-8D87-4ED9-8FD7A9A53E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8090679-EEC4-AACA-4490-025357478377}"/>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Propulsion System Combination:</a:t>
            </a:r>
            <a:endParaRPr lang="en-US" dirty="0"/>
          </a:p>
          <a:p>
            <a:pPr marL="360000" indent="-270000">
              <a:lnSpc>
                <a:spcPct val="100000"/>
              </a:lnSpc>
              <a:spcBef>
                <a:spcPts val="600"/>
              </a:spcBef>
              <a:buSzPct val="100000"/>
            </a:pPr>
            <a:r>
              <a:rPr lang="en-US" sz="2200" dirty="0"/>
              <a:t>Mixed Mode Propulsion</a:t>
            </a:r>
          </a:p>
          <a:p>
            <a:pPr marL="630000" lvl="1" indent="-270000">
              <a:lnSpc>
                <a:spcPct val="100000"/>
              </a:lnSpc>
              <a:spcBef>
                <a:spcPts val="600"/>
              </a:spcBef>
              <a:buSzPct val="100000"/>
            </a:pPr>
            <a:r>
              <a:rPr lang="en-US" sz="2000" dirty="0"/>
              <a:t>Mixed Mode propulsion refers to the use of different propellant types with one thruster:</a:t>
            </a:r>
            <a:endParaRPr lang="de-DE" sz="2000" dirty="0"/>
          </a:p>
          <a:p>
            <a:pPr marL="900000" lvl="2" indent="-270000">
              <a:lnSpc>
                <a:spcPct val="100000"/>
              </a:lnSpc>
              <a:spcBef>
                <a:spcPts val="600"/>
              </a:spcBef>
              <a:buClr>
                <a:srgbClr val="FF0000"/>
              </a:buClr>
              <a:buSzPct val="100000"/>
              <a:buFont typeface="Symbol" panose="05050102010706020507" pitchFamily="18" charset="2"/>
              <a:buChar char="-"/>
            </a:pPr>
            <a:r>
              <a:rPr lang="en-US" dirty="0"/>
              <a:t>Cold gas, mono-prop or bi-prop operation of a thruster</a:t>
            </a:r>
          </a:p>
          <a:p>
            <a:pPr marL="900000" lvl="2" indent="-270000">
              <a:lnSpc>
                <a:spcPct val="100000"/>
              </a:lnSpc>
              <a:spcBef>
                <a:spcPts val="600"/>
              </a:spcBef>
              <a:buClr>
                <a:srgbClr val="FF0000"/>
              </a:buClr>
              <a:buSzPct val="100000"/>
              <a:buFont typeface="Symbol" panose="05050102010706020507" pitchFamily="18" charset="2"/>
              <a:buChar char="-"/>
            </a:pPr>
            <a:r>
              <a:rPr lang="en-US" dirty="0"/>
              <a:t>Small flow (igniter flow) or full flow</a:t>
            </a:r>
          </a:p>
        </p:txBody>
      </p:sp>
      <p:sp>
        <p:nvSpPr>
          <p:cNvPr id="3" name="Titre 2">
            <a:extLst>
              <a:ext uri="{FF2B5EF4-FFF2-40B4-BE49-F238E27FC236}">
                <a16:creationId xmlns:a16="http://schemas.microsoft.com/office/drawing/2014/main" id="{13977DE6-DDE5-FFCD-AD2A-E75672DC47A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E9CAED0A-D772-A7A4-EA99-FA2A22A2749C}"/>
              </a:ext>
            </a:extLst>
          </p:cNvPr>
          <p:cNvSpPr>
            <a:spLocks noGrp="1"/>
          </p:cNvSpPr>
          <p:nvPr>
            <p:ph type="sldNum" sz="quarter" idx="12"/>
          </p:nvPr>
        </p:nvSpPr>
        <p:spPr/>
        <p:txBody>
          <a:bodyPr/>
          <a:lstStyle/>
          <a:p>
            <a:fld id="{E1E1CD7C-2161-7D43-862E-CE4C333CD873}" type="slidenum">
              <a:rPr lang="fr-FR" smtClean="0"/>
              <a:pPr/>
              <a:t>53</a:t>
            </a:fld>
            <a:endParaRPr lang="fr-FR" dirty="0"/>
          </a:p>
        </p:txBody>
      </p:sp>
      <p:sp>
        <p:nvSpPr>
          <p:cNvPr id="7" name="Google Shape;119;p5">
            <a:extLst>
              <a:ext uri="{FF2B5EF4-FFF2-40B4-BE49-F238E27FC236}">
                <a16:creationId xmlns:a16="http://schemas.microsoft.com/office/drawing/2014/main" id="{C640CDEB-1AD9-6C5D-EADB-9BEE0779AA31}"/>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9ED6B54-CE94-0CBA-5232-54A6ACF79814}"/>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4157636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3" name="Titre 2">
            <a:extLst>
              <a:ext uri="{FF2B5EF4-FFF2-40B4-BE49-F238E27FC236}">
                <a16:creationId xmlns:a16="http://schemas.microsoft.com/office/drawing/2014/main" id="{FDF00702-A6A6-194F-8B81-3A1953643AD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54</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a:t>
            </a:r>
            <a:r>
              <a:rPr lang="en-US" sz="2400" noProof="0" dirty="0" err="1"/>
              <a:t>hemical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036106" y="1956185"/>
            <a:ext cx="424580" cy="1510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3749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Combustion</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3749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Detonation</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1606561"/>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Liquid propulsion systems</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Rotation Detonation Engine</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 Detonation Engine</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036107" y="5583554"/>
            <a:ext cx="4245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036107" y="6051256"/>
            <a:ext cx="4150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768034"/>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Gaseous propulsion systems</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419621"/>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Gelled propulsion systems</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247424"/>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Hybrid propulsion systems</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92584" y="4042424"/>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Solid propulsion systems</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036106" y="1117658"/>
            <a:ext cx="424579" cy="23488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036106" y="2769245"/>
            <a:ext cx="424579" cy="6972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036106" y="3466495"/>
            <a:ext cx="424578" cy="1305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036106" y="3466495"/>
            <a:ext cx="456478" cy="9255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88403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B181F-BF64-2F49-6B65-F3ECF7A682B4}"/>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8D0169D-686C-6EFB-D11A-317F72117941}"/>
              </a:ext>
            </a:extLst>
          </p:cNvPr>
          <p:cNvSpPr>
            <a:spLocks noGrp="1"/>
          </p:cNvSpPr>
          <p:nvPr>
            <p:ph idx="1"/>
          </p:nvPr>
        </p:nvSpPr>
        <p:spPr/>
        <p:txBody>
          <a:bodyPr>
            <a:noAutofit/>
          </a:bodyPr>
          <a:lstStyle/>
          <a:p>
            <a:pPr marL="125730" indent="0">
              <a:buNone/>
            </a:pPr>
            <a:r>
              <a:rPr lang="en-US" sz="2400" dirty="0">
                <a:solidFill>
                  <a:schemeClr val="tx1"/>
                </a:solidFill>
              </a:rPr>
              <a:t> </a:t>
            </a:r>
          </a:p>
          <a:p>
            <a:pPr marL="125730" indent="0">
              <a:buNone/>
            </a:pPr>
            <a:endParaRPr lang="de-DE" dirty="0"/>
          </a:p>
        </p:txBody>
      </p:sp>
      <p:sp>
        <p:nvSpPr>
          <p:cNvPr id="3" name="Titre 2">
            <a:extLst>
              <a:ext uri="{FF2B5EF4-FFF2-40B4-BE49-F238E27FC236}">
                <a16:creationId xmlns:a16="http://schemas.microsoft.com/office/drawing/2014/main" id="{17DD9C50-AA2F-1D0F-5B44-D66754AB73DA}"/>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CD4DF95A-0080-8323-383E-A99728993ECA}"/>
              </a:ext>
            </a:extLst>
          </p:cNvPr>
          <p:cNvSpPr>
            <a:spLocks noGrp="1"/>
          </p:cNvSpPr>
          <p:nvPr>
            <p:ph type="sldNum" sz="quarter" idx="12"/>
          </p:nvPr>
        </p:nvSpPr>
        <p:spPr/>
        <p:txBody>
          <a:bodyPr/>
          <a:lstStyle/>
          <a:p>
            <a:fld id="{E1E1CD7C-2161-7D43-862E-CE4C333CD873}" type="slidenum">
              <a:rPr lang="fr-FR" smtClean="0"/>
              <a:pPr/>
              <a:t>55</a:t>
            </a:fld>
            <a:endParaRPr lang="fr-FR" dirty="0"/>
          </a:p>
        </p:txBody>
      </p:sp>
      <p:sp>
        <p:nvSpPr>
          <p:cNvPr id="7" name="Google Shape;119;p5">
            <a:extLst>
              <a:ext uri="{FF2B5EF4-FFF2-40B4-BE49-F238E27FC236}">
                <a16:creationId xmlns:a16="http://schemas.microsoft.com/office/drawing/2014/main" id="{7BAF6B03-BD5A-5F49-C397-7EA38B31CCD9}"/>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36FB61C3-F1A0-86DB-2FAA-1C5ADF6B0BDB}"/>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8386E7EA-C0DF-C428-1381-EB29D7C11C96}"/>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a:t>
            </a:r>
            <a:r>
              <a:rPr lang="en-US" sz="2400" noProof="0" dirty="0" err="1"/>
              <a:t>hemical</a:t>
            </a:r>
            <a:r>
              <a:rPr lang="en-US" sz="2400" noProof="0" dirty="0"/>
              <a:t> Propulsion Systems</a:t>
            </a:r>
          </a:p>
        </p:txBody>
      </p:sp>
      <p:cxnSp>
        <p:nvCxnSpPr>
          <p:cNvPr id="21" name="Gerade Verbindung mit Pfeil 20">
            <a:extLst>
              <a:ext uri="{FF2B5EF4-FFF2-40B4-BE49-F238E27FC236}">
                <a16:creationId xmlns:a16="http://schemas.microsoft.com/office/drawing/2014/main" id="{484DB3D6-E209-CDC5-BC50-73A326B81C92}"/>
              </a:ext>
            </a:extLst>
          </p:cNvPr>
          <p:cNvCxnSpPr>
            <a:cxnSpLocks/>
            <a:stCxn id="31" idx="3"/>
            <a:endCxn id="34" idx="1"/>
          </p:cNvCxnSpPr>
          <p:nvPr/>
        </p:nvCxnSpPr>
        <p:spPr>
          <a:xfrm flipV="1">
            <a:off x="7036106" y="1956185"/>
            <a:ext cx="424580" cy="1510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AB7C2F6F-3EF8-CA52-5B16-0DAD087EAA66}"/>
              </a:ext>
            </a:extLst>
          </p:cNvPr>
          <p:cNvSpPr/>
          <p:nvPr/>
        </p:nvSpPr>
        <p:spPr>
          <a:xfrm>
            <a:off x="4661206" y="2910869"/>
            <a:ext cx="23749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Combustion</a:t>
            </a:r>
          </a:p>
        </p:txBody>
      </p:sp>
      <p:sp>
        <p:nvSpPr>
          <p:cNvPr id="32" name="Rechteck: abgerundete Ecken 31">
            <a:extLst>
              <a:ext uri="{FF2B5EF4-FFF2-40B4-BE49-F238E27FC236}">
                <a16:creationId xmlns:a16="http://schemas.microsoft.com/office/drawing/2014/main" id="{E1A89A6F-681E-4F22-4969-0E3096EB603F}"/>
              </a:ext>
            </a:extLst>
          </p:cNvPr>
          <p:cNvSpPr/>
          <p:nvPr/>
        </p:nvSpPr>
        <p:spPr>
          <a:xfrm>
            <a:off x="4661207" y="5495630"/>
            <a:ext cx="23749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Detonation</a:t>
            </a:r>
          </a:p>
        </p:txBody>
      </p:sp>
      <p:sp>
        <p:nvSpPr>
          <p:cNvPr id="34" name="Rechteck: abgerundete Ecken 33">
            <a:extLst>
              <a:ext uri="{FF2B5EF4-FFF2-40B4-BE49-F238E27FC236}">
                <a16:creationId xmlns:a16="http://schemas.microsoft.com/office/drawing/2014/main" id="{4767572D-30E8-B1C9-7A05-30F602D76677}"/>
              </a:ext>
            </a:extLst>
          </p:cNvPr>
          <p:cNvSpPr/>
          <p:nvPr/>
        </p:nvSpPr>
        <p:spPr>
          <a:xfrm>
            <a:off x="7460686" y="1606561"/>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Liquid propulsion systems</a:t>
            </a:r>
            <a:endParaRPr lang="en-US" sz="2400" noProof="0" dirty="0"/>
          </a:p>
        </p:txBody>
      </p:sp>
      <p:sp>
        <p:nvSpPr>
          <p:cNvPr id="36" name="Rechteck: abgerundete Ecken 35">
            <a:extLst>
              <a:ext uri="{FF2B5EF4-FFF2-40B4-BE49-F238E27FC236}">
                <a16:creationId xmlns:a16="http://schemas.microsoft.com/office/drawing/2014/main" id="{5C49F879-D355-E15A-6AF1-5BD558B2640B}"/>
              </a:ext>
            </a:extLst>
          </p:cNvPr>
          <p:cNvSpPr/>
          <p:nvPr/>
        </p:nvSpPr>
        <p:spPr>
          <a:xfrm>
            <a:off x="7460685" y="5233930"/>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Rotation Detonation Engine</a:t>
            </a:r>
            <a:endParaRPr lang="en-US" sz="2400" noProof="0" dirty="0"/>
          </a:p>
        </p:txBody>
      </p:sp>
      <p:sp>
        <p:nvSpPr>
          <p:cNvPr id="37" name="Rechteck: abgerundete Ecken 36">
            <a:extLst>
              <a:ext uri="{FF2B5EF4-FFF2-40B4-BE49-F238E27FC236}">
                <a16:creationId xmlns:a16="http://schemas.microsoft.com/office/drawing/2014/main" id="{2CB04692-3041-B297-E91C-A4B36E9332AB}"/>
              </a:ext>
            </a:extLst>
          </p:cNvPr>
          <p:cNvSpPr/>
          <p:nvPr/>
        </p:nvSpPr>
        <p:spPr>
          <a:xfrm>
            <a:off x="7451178" y="6046990"/>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 Detonation Engine</a:t>
            </a:r>
            <a:endParaRPr lang="en-US" sz="2400" noProof="0" dirty="0"/>
          </a:p>
        </p:txBody>
      </p:sp>
      <p:cxnSp>
        <p:nvCxnSpPr>
          <p:cNvPr id="33" name="Gerade Verbindung mit Pfeil 32">
            <a:extLst>
              <a:ext uri="{FF2B5EF4-FFF2-40B4-BE49-F238E27FC236}">
                <a16:creationId xmlns:a16="http://schemas.microsoft.com/office/drawing/2014/main" id="{6B09297C-6966-28D4-C5E4-17B8390331D6}"/>
              </a:ext>
            </a:extLst>
          </p:cNvPr>
          <p:cNvCxnSpPr>
            <a:cxnSpLocks/>
            <a:stCxn id="32" idx="3"/>
            <a:endCxn id="36" idx="1"/>
          </p:cNvCxnSpPr>
          <p:nvPr/>
        </p:nvCxnSpPr>
        <p:spPr>
          <a:xfrm flipV="1">
            <a:off x="7036107" y="5583554"/>
            <a:ext cx="4245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E0087876-5A04-757C-2619-F9C4A1E5EB69}"/>
              </a:ext>
            </a:extLst>
          </p:cNvPr>
          <p:cNvCxnSpPr>
            <a:cxnSpLocks/>
            <a:stCxn id="32" idx="3"/>
            <a:endCxn id="37" idx="1"/>
          </p:cNvCxnSpPr>
          <p:nvPr/>
        </p:nvCxnSpPr>
        <p:spPr>
          <a:xfrm>
            <a:off x="7036107" y="6051256"/>
            <a:ext cx="4150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D0550860-60DB-43B4-DF5B-AEFA07041E42}"/>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B7CAD03A-83BC-3F09-9A8D-969EACD2B66A}"/>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8F50343A-D45B-F9A2-4766-60B7DE59FB40}"/>
              </a:ext>
            </a:extLst>
          </p:cNvPr>
          <p:cNvCxnSpPr>
            <a:cxnSpLocks/>
            <a:stCxn id="34" idx="0"/>
            <a:endCxn id="9" idx="2"/>
          </p:cNvCxnSpPr>
          <p:nvPr/>
        </p:nvCxnSpPr>
        <p:spPr>
          <a:xfrm flipH="1" flipV="1">
            <a:off x="6648316" y="959598"/>
            <a:ext cx="3105987" cy="6469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5459A0C-0A31-AE76-1F86-B018026E5220}"/>
              </a:ext>
            </a:extLst>
          </p:cNvPr>
          <p:cNvCxnSpPr>
            <a:cxnSpLocks/>
            <a:stCxn id="34" idx="0"/>
            <a:endCxn id="4" idx="2"/>
          </p:cNvCxnSpPr>
          <p:nvPr/>
        </p:nvCxnSpPr>
        <p:spPr>
          <a:xfrm flipV="1">
            <a:off x="9754303" y="956634"/>
            <a:ext cx="475855" cy="6499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EBB2625B-1165-A7E7-9994-00E165EF9259}"/>
              </a:ext>
            </a:extLst>
          </p:cNvPr>
          <p:cNvCxnSpPr>
            <a:cxnSpLocks/>
            <a:stCxn id="34" idx="2"/>
            <a:endCxn id="5" idx="0"/>
          </p:cNvCxnSpPr>
          <p:nvPr/>
        </p:nvCxnSpPr>
        <p:spPr>
          <a:xfrm>
            <a:off x="9754303" y="2305808"/>
            <a:ext cx="81280" cy="5919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hteck: abgerundete Ecken 3">
            <a:extLst>
              <a:ext uri="{FF2B5EF4-FFF2-40B4-BE49-F238E27FC236}">
                <a16:creationId xmlns:a16="http://schemas.microsoft.com/office/drawing/2014/main" id="{6BF2F078-B6D8-7108-5E50-7D9499590FBB}"/>
              </a:ext>
            </a:extLst>
          </p:cNvPr>
          <p:cNvSpPr/>
          <p:nvPr/>
        </p:nvSpPr>
        <p:spPr>
          <a:xfrm>
            <a:off x="8610158" y="257387"/>
            <a:ext cx="3240000" cy="69924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Mono-propellant</a:t>
            </a:r>
            <a:endParaRPr lang="en-US" sz="2400" noProof="0" dirty="0"/>
          </a:p>
        </p:txBody>
      </p:sp>
      <p:sp>
        <p:nvSpPr>
          <p:cNvPr id="5" name="Rechteck: abgerundete Ecken 4">
            <a:extLst>
              <a:ext uri="{FF2B5EF4-FFF2-40B4-BE49-F238E27FC236}">
                <a16:creationId xmlns:a16="http://schemas.microsoft.com/office/drawing/2014/main" id="{2428FA69-F6CE-DB31-261F-F1322A5E2F11}"/>
              </a:ext>
            </a:extLst>
          </p:cNvPr>
          <p:cNvSpPr/>
          <p:nvPr/>
        </p:nvSpPr>
        <p:spPr>
          <a:xfrm>
            <a:off x="8215583" y="2897801"/>
            <a:ext cx="3240000" cy="69924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Bi-propellant</a:t>
            </a:r>
            <a:endParaRPr lang="en-US" sz="2400" noProof="0" dirty="0"/>
          </a:p>
        </p:txBody>
      </p:sp>
      <p:sp>
        <p:nvSpPr>
          <p:cNvPr id="9" name="Rechteck: abgerundete Ecken 8">
            <a:extLst>
              <a:ext uri="{FF2B5EF4-FFF2-40B4-BE49-F238E27FC236}">
                <a16:creationId xmlns:a16="http://schemas.microsoft.com/office/drawing/2014/main" id="{8A42921D-38D4-4997-DA42-978D26C571D0}"/>
              </a:ext>
            </a:extLst>
          </p:cNvPr>
          <p:cNvSpPr/>
          <p:nvPr/>
        </p:nvSpPr>
        <p:spPr>
          <a:xfrm>
            <a:off x="5028316" y="260351"/>
            <a:ext cx="3240000" cy="69924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Tri-propellant</a:t>
            </a:r>
            <a:endParaRPr lang="en-US" sz="2400" noProof="0" dirty="0"/>
          </a:p>
        </p:txBody>
      </p:sp>
    </p:spTree>
    <p:extLst>
      <p:ext uri="{BB962C8B-B14F-4D97-AF65-F5344CB8AC3E}">
        <p14:creationId xmlns:p14="http://schemas.microsoft.com/office/powerpoint/2010/main" val="1635892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F296C-853F-7629-DFDE-ABEC33ABDFA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7524D86-0C11-DF08-5125-B16638348523}"/>
              </a:ext>
            </a:extLst>
          </p:cNvPr>
          <p:cNvSpPr>
            <a:spLocks noGrp="1"/>
          </p:cNvSpPr>
          <p:nvPr>
            <p:ph idx="1"/>
          </p:nvPr>
        </p:nvSpPr>
        <p:spPr/>
        <p:txBody>
          <a:bodyPr>
            <a:noAutofit/>
          </a:bodyPr>
          <a:lstStyle/>
          <a:p>
            <a:pPr marL="125730" indent="0">
              <a:buNone/>
            </a:pPr>
            <a:r>
              <a:rPr lang="en-US" sz="2400" dirty="0">
                <a:solidFill>
                  <a:schemeClr val="tx1"/>
                </a:solidFill>
              </a:rPr>
              <a:t> </a:t>
            </a:r>
          </a:p>
          <a:p>
            <a:pPr marL="125730" indent="0">
              <a:buNone/>
            </a:pPr>
            <a:endParaRPr lang="de-DE" dirty="0"/>
          </a:p>
        </p:txBody>
      </p:sp>
      <p:sp>
        <p:nvSpPr>
          <p:cNvPr id="3" name="Titre 2">
            <a:extLst>
              <a:ext uri="{FF2B5EF4-FFF2-40B4-BE49-F238E27FC236}">
                <a16:creationId xmlns:a16="http://schemas.microsoft.com/office/drawing/2014/main" id="{DE8C9D1D-C149-BD42-8460-CAFA9ED7DB54}"/>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54FCB6C2-860F-0919-9A67-0C6593D5B066}"/>
              </a:ext>
            </a:extLst>
          </p:cNvPr>
          <p:cNvSpPr>
            <a:spLocks noGrp="1"/>
          </p:cNvSpPr>
          <p:nvPr>
            <p:ph type="sldNum" sz="quarter" idx="12"/>
          </p:nvPr>
        </p:nvSpPr>
        <p:spPr/>
        <p:txBody>
          <a:bodyPr/>
          <a:lstStyle/>
          <a:p>
            <a:fld id="{E1E1CD7C-2161-7D43-862E-CE4C333CD873}" type="slidenum">
              <a:rPr lang="fr-FR" smtClean="0"/>
              <a:pPr/>
              <a:t>56</a:t>
            </a:fld>
            <a:endParaRPr lang="fr-FR" dirty="0"/>
          </a:p>
        </p:txBody>
      </p:sp>
      <p:sp>
        <p:nvSpPr>
          <p:cNvPr id="7" name="Google Shape;119;p5">
            <a:extLst>
              <a:ext uri="{FF2B5EF4-FFF2-40B4-BE49-F238E27FC236}">
                <a16:creationId xmlns:a16="http://schemas.microsoft.com/office/drawing/2014/main" id="{DB3D4D84-81C8-3D6A-881D-64A7EEE14DA3}"/>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2A220150-8488-07AB-9972-5D4B44507BEB}"/>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C3BE6E77-FC1A-E1CE-D427-1E1645D4954B}"/>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a:t>
            </a:r>
            <a:r>
              <a:rPr lang="en-US" sz="2400" noProof="0" dirty="0" err="1"/>
              <a:t>hemical</a:t>
            </a:r>
            <a:r>
              <a:rPr lang="en-US" sz="2400" noProof="0" dirty="0"/>
              <a:t> Propulsion Systems</a:t>
            </a:r>
          </a:p>
        </p:txBody>
      </p:sp>
      <p:cxnSp>
        <p:nvCxnSpPr>
          <p:cNvPr id="21" name="Gerade Verbindung mit Pfeil 20">
            <a:extLst>
              <a:ext uri="{FF2B5EF4-FFF2-40B4-BE49-F238E27FC236}">
                <a16:creationId xmlns:a16="http://schemas.microsoft.com/office/drawing/2014/main" id="{1FF118C4-3E6A-AD35-E465-7D187264B426}"/>
              </a:ext>
            </a:extLst>
          </p:cNvPr>
          <p:cNvCxnSpPr>
            <a:cxnSpLocks/>
            <a:stCxn id="31" idx="3"/>
            <a:endCxn id="34" idx="1"/>
          </p:cNvCxnSpPr>
          <p:nvPr/>
        </p:nvCxnSpPr>
        <p:spPr>
          <a:xfrm flipV="1">
            <a:off x="7036106" y="1956185"/>
            <a:ext cx="424580" cy="1510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9014F524-1BC9-D38B-3340-5CD4AD7D568C}"/>
              </a:ext>
            </a:extLst>
          </p:cNvPr>
          <p:cNvSpPr/>
          <p:nvPr/>
        </p:nvSpPr>
        <p:spPr>
          <a:xfrm>
            <a:off x="4661206" y="2910869"/>
            <a:ext cx="23749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Combustion</a:t>
            </a:r>
          </a:p>
        </p:txBody>
      </p:sp>
      <p:sp>
        <p:nvSpPr>
          <p:cNvPr id="32" name="Rechteck: abgerundete Ecken 31">
            <a:extLst>
              <a:ext uri="{FF2B5EF4-FFF2-40B4-BE49-F238E27FC236}">
                <a16:creationId xmlns:a16="http://schemas.microsoft.com/office/drawing/2014/main" id="{CB373D1A-3B4D-4CC1-EB13-06B7CEAEB8EA}"/>
              </a:ext>
            </a:extLst>
          </p:cNvPr>
          <p:cNvSpPr/>
          <p:nvPr/>
        </p:nvSpPr>
        <p:spPr>
          <a:xfrm>
            <a:off x="4661207" y="5495630"/>
            <a:ext cx="23749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Detonation</a:t>
            </a:r>
          </a:p>
        </p:txBody>
      </p:sp>
      <p:sp>
        <p:nvSpPr>
          <p:cNvPr id="34" name="Rechteck: abgerundete Ecken 33">
            <a:extLst>
              <a:ext uri="{FF2B5EF4-FFF2-40B4-BE49-F238E27FC236}">
                <a16:creationId xmlns:a16="http://schemas.microsoft.com/office/drawing/2014/main" id="{8F2BBCD5-0534-195B-ADDD-4CC56E545EAE}"/>
              </a:ext>
            </a:extLst>
          </p:cNvPr>
          <p:cNvSpPr/>
          <p:nvPr/>
        </p:nvSpPr>
        <p:spPr>
          <a:xfrm>
            <a:off x="7460686" y="1606561"/>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Liquid propulsion systems</a:t>
            </a:r>
            <a:endParaRPr lang="en-US" sz="2400" noProof="0" dirty="0"/>
          </a:p>
        </p:txBody>
      </p:sp>
      <p:sp>
        <p:nvSpPr>
          <p:cNvPr id="36" name="Rechteck: abgerundete Ecken 35">
            <a:extLst>
              <a:ext uri="{FF2B5EF4-FFF2-40B4-BE49-F238E27FC236}">
                <a16:creationId xmlns:a16="http://schemas.microsoft.com/office/drawing/2014/main" id="{74CEC007-E920-C85F-3E16-DD70D7125F2D}"/>
              </a:ext>
            </a:extLst>
          </p:cNvPr>
          <p:cNvSpPr/>
          <p:nvPr/>
        </p:nvSpPr>
        <p:spPr>
          <a:xfrm>
            <a:off x="7460685" y="5233930"/>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Rotation Detonation Engine</a:t>
            </a:r>
            <a:endParaRPr lang="en-US" sz="2400" noProof="0" dirty="0"/>
          </a:p>
        </p:txBody>
      </p:sp>
      <p:sp>
        <p:nvSpPr>
          <p:cNvPr id="37" name="Rechteck: abgerundete Ecken 36">
            <a:extLst>
              <a:ext uri="{FF2B5EF4-FFF2-40B4-BE49-F238E27FC236}">
                <a16:creationId xmlns:a16="http://schemas.microsoft.com/office/drawing/2014/main" id="{0BC2B278-B1F1-E6A3-F8D5-13918201D2C3}"/>
              </a:ext>
            </a:extLst>
          </p:cNvPr>
          <p:cNvSpPr/>
          <p:nvPr/>
        </p:nvSpPr>
        <p:spPr>
          <a:xfrm>
            <a:off x="7451178" y="6046990"/>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 Detonation Engine</a:t>
            </a:r>
            <a:endParaRPr lang="en-US" sz="2400" noProof="0" dirty="0"/>
          </a:p>
        </p:txBody>
      </p:sp>
      <p:cxnSp>
        <p:nvCxnSpPr>
          <p:cNvPr id="33" name="Gerade Verbindung mit Pfeil 32">
            <a:extLst>
              <a:ext uri="{FF2B5EF4-FFF2-40B4-BE49-F238E27FC236}">
                <a16:creationId xmlns:a16="http://schemas.microsoft.com/office/drawing/2014/main" id="{670D068B-9F0D-63AF-2614-B4C5071C965A}"/>
              </a:ext>
            </a:extLst>
          </p:cNvPr>
          <p:cNvCxnSpPr>
            <a:cxnSpLocks/>
            <a:stCxn id="32" idx="3"/>
            <a:endCxn id="36" idx="1"/>
          </p:cNvCxnSpPr>
          <p:nvPr/>
        </p:nvCxnSpPr>
        <p:spPr>
          <a:xfrm flipV="1">
            <a:off x="7036107" y="5583554"/>
            <a:ext cx="4245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F7975CC6-A81B-AF12-D7A7-5E61792BF129}"/>
              </a:ext>
            </a:extLst>
          </p:cNvPr>
          <p:cNvCxnSpPr>
            <a:cxnSpLocks/>
            <a:stCxn id="32" idx="3"/>
            <a:endCxn id="37" idx="1"/>
          </p:cNvCxnSpPr>
          <p:nvPr/>
        </p:nvCxnSpPr>
        <p:spPr>
          <a:xfrm>
            <a:off x="7036107" y="6051256"/>
            <a:ext cx="4150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639278AE-3D79-E65A-5ACD-F2493E513F86}"/>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50FE391C-34C7-4BEA-7ABE-29A2FC669DBE}"/>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3CBC2883-5012-46AC-E176-50482258ED43}"/>
              </a:ext>
            </a:extLst>
          </p:cNvPr>
          <p:cNvCxnSpPr>
            <a:cxnSpLocks/>
            <a:stCxn id="34" idx="0"/>
            <a:endCxn id="9" idx="2"/>
          </p:cNvCxnSpPr>
          <p:nvPr/>
        </p:nvCxnSpPr>
        <p:spPr>
          <a:xfrm flipH="1" flipV="1">
            <a:off x="6648316" y="965618"/>
            <a:ext cx="3105987" cy="6409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073CF6DB-8E54-72B4-2C9E-E65BF743F1E5}"/>
              </a:ext>
            </a:extLst>
          </p:cNvPr>
          <p:cNvCxnSpPr>
            <a:cxnSpLocks/>
            <a:stCxn id="34" idx="0"/>
            <a:endCxn id="4" idx="2"/>
          </p:cNvCxnSpPr>
          <p:nvPr/>
        </p:nvCxnSpPr>
        <p:spPr>
          <a:xfrm flipV="1">
            <a:off x="9754303" y="956634"/>
            <a:ext cx="475855" cy="6499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17B2AAA5-37AF-C28D-7F2C-FE6E5C92330D}"/>
              </a:ext>
            </a:extLst>
          </p:cNvPr>
          <p:cNvCxnSpPr>
            <a:cxnSpLocks/>
            <a:stCxn id="34" idx="2"/>
            <a:endCxn id="5" idx="0"/>
          </p:cNvCxnSpPr>
          <p:nvPr/>
        </p:nvCxnSpPr>
        <p:spPr>
          <a:xfrm>
            <a:off x="9754303" y="2305808"/>
            <a:ext cx="81280" cy="5919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hteck: abgerundete Ecken 3">
            <a:extLst>
              <a:ext uri="{FF2B5EF4-FFF2-40B4-BE49-F238E27FC236}">
                <a16:creationId xmlns:a16="http://schemas.microsoft.com/office/drawing/2014/main" id="{D0EE212E-A4C2-1C7C-AA5B-5DE53637C452}"/>
              </a:ext>
            </a:extLst>
          </p:cNvPr>
          <p:cNvSpPr/>
          <p:nvPr/>
        </p:nvSpPr>
        <p:spPr>
          <a:xfrm>
            <a:off x="8610158" y="257387"/>
            <a:ext cx="3240000" cy="699247"/>
          </a:xfrm>
          <a:prstGeom prst="roundRect">
            <a:avLst/>
          </a:prstGeom>
          <a:solidFill>
            <a:schemeClr val="accent6">
              <a:lumMod val="60000"/>
              <a:lumOff val="40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Mono-propellant</a:t>
            </a:r>
            <a:endParaRPr lang="en-US" sz="2400" noProof="0" dirty="0"/>
          </a:p>
        </p:txBody>
      </p:sp>
      <p:sp>
        <p:nvSpPr>
          <p:cNvPr id="5" name="Rechteck: abgerundete Ecken 4">
            <a:extLst>
              <a:ext uri="{FF2B5EF4-FFF2-40B4-BE49-F238E27FC236}">
                <a16:creationId xmlns:a16="http://schemas.microsoft.com/office/drawing/2014/main" id="{3500F4EB-780E-2E90-5045-7A40A1B2E63F}"/>
              </a:ext>
            </a:extLst>
          </p:cNvPr>
          <p:cNvSpPr/>
          <p:nvPr/>
        </p:nvSpPr>
        <p:spPr>
          <a:xfrm>
            <a:off x="8215583" y="2897801"/>
            <a:ext cx="3240000" cy="699247"/>
          </a:xfrm>
          <a:prstGeom prst="roundRect">
            <a:avLst/>
          </a:prstGeom>
          <a:solidFill>
            <a:schemeClr val="accent6">
              <a:lumMod val="60000"/>
              <a:lumOff val="40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Bi-propellant</a:t>
            </a:r>
            <a:endParaRPr lang="en-US" sz="2400" noProof="0" dirty="0"/>
          </a:p>
        </p:txBody>
      </p:sp>
      <p:sp>
        <p:nvSpPr>
          <p:cNvPr id="9" name="Rechteck: abgerundete Ecken 8">
            <a:extLst>
              <a:ext uri="{FF2B5EF4-FFF2-40B4-BE49-F238E27FC236}">
                <a16:creationId xmlns:a16="http://schemas.microsoft.com/office/drawing/2014/main" id="{F5CCA119-CC38-D201-09A8-9FF1834389E0}"/>
              </a:ext>
            </a:extLst>
          </p:cNvPr>
          <p:cNvSpPr/>
          <p:nvPr/>
        </p:nvSpPr>
        <p:spPr>
          <a:xfrm>
            <a:off x="5028316" y="266371"/>
            <a:ext cx="3240000" cy="69924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Tri-propellant</a:t>
            </a:r>
            <a:endParaRPr lang="en-US" sz="2400" noProof="0" dirty="0"/>
          </a:p>
        </p:txBody>
      </p:sp>
    </p:spTree>
    <p:extLst>
      <p:ext uri="{BB962C8B-B14F-4D97-AF65-F5344CB8AC3E}">
        <p14:creationId xmlns:p14="http://schemas.microsoft.com/office/powerpoint/2010/main" val="34394571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sz="2400" dirty="0">
                <a:solidFill>
                  <a:schemeClr val="tx1"/>
                </a:solidFill>
              </a:rPr>
              <a:t>Chemical Propulsion Systems:</a:t>
            </a:r>
          </a:p>
          <a:p>
            <a:pPr marL="360000" indent="-270000">
              <a:lnSpc>
                <a:spcPct val="100000"/>
              </a:lnSpc>
              <a:spcBef>
                <a:spcPts val="600"/>
              </a:spcBef>
              <a:buSzPct val="100000"/>
            </a:pPr>
            <a:r>
              <a:rPr lang="en-US" sz="2200" dirty="0"/>
              <a:t>Liquid propulsion systems</a:t>
            </a:r>
          </a:p>
          <a:p>
            <a:pPr marL="630000" lvl="1" indent="-270000">
              <a:lnSpc>
                <a:spcPct val="100000"/>
              </a:lnSpc>
              <a:spcBef>
                <a:spcPts val="600"/>
              </a:spcBef>
              <a:buSzPct val="100000"/>
            </a:pPr>
            <a:r>
              <a:rPr lang="en-US" sz="2000" dirty="0"/>
              <a:t>Monopropellant, bi-propellant or </a:t>
            </a:r>
            <a:r>
              <a:rPr lang="en-US" sz="2000" b="1" u="sng" dirty="0"/>
              <a:t>tri-propellant</a:t>
            </a:r>
          </a:p>
          <a:p>
            <a:pPr marL="630000" lvl="1" indent="-270000">
              <a:lnSpc>
                <a:spcPct val="100000"/>
              </a:lnSpc>
              <a:spcBef>
                <a:spcPts val="600"/>
              </a:spcBef>
              <a:buSzPct val="100000"/>
            </a:pPr>
            <a:r>
              <a:rPr lang="en-US" sz="2000" dirty="0"/>
              <a:t>Storable or cryogenic propellants</a:t>
            </a:r>
          </a:p>
          <a:p>
            <a:pPr marL="630000" lvl="1" indent="-270000">
              <a:lnSpc>
                <a:spcPct val="100000"/>
              </a:lnSpc>
              <a:spcBef>
                <a:spcPts val="600"/>
              </a:spcBef>
              <a:buSzPct val="100000"/>
            </a:pPr>
            <a:r>
              <a:rPr lang="en-US" sz="2000" dirty="0"/>
              <a:t>Toxic or non-toxic (hazardous or green) propellants</a:t>
            </a:r>
          </a:p>
          <a:p>
            <a:pPr marL="630000" lvl="1" indent="-270000">
              <a:lnSpc>
                <a:spcPct val="100000"/>
              </a:lnSpc>
              <a:spcBef>
                <a:spcPts val="600"/>
              </a:spcBef>
              <a:buSzPct val="100000"/>
            </a:pPr>
            <a:r>
              <a:rPr lang="en-US" sz="2000" dirty="0"/>
              <a:t>Hypergolic or non-hypergolic propellants</a:t>
            </a:r>
          </a:p>
          <a:p>
            <a:pPr marL="630000" lvl="1" indent="-270000">
              <a:lnSpc>
                <a:spcPct val="100000"/>
              </a:lnSpc>
              <a:spcBef>
                <a:spcPts val="600"/>
              </a:spcBef>
              <a:buSzPct val="100000"/>
            </a:pPr>
            <a:r>
              <a:rPr lang="en-US" sz="2000" dirty="0"/>
              <a:t>Pressure-fed (self-pressurization, blow-down or regulated) or pump-fed propulsion </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Tri-propellant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57</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9798490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A</a:t>
            </a:r>
            <a:endParaRPr lang="en-US" sz="2400" dirty="0">
              <a:solidFill>
                <a:schemeClr val="tx1"/>
              </a:solidFill>
            </a:endParaRPr>
          </a:p>
          <a:p>
            <a:pPr marL="360000" indent="-270000">
              <a:lnSpc>
                <a:spcPct val="100000"/>
              </a:lnSpc>
              <a:spcBef>
                <a:spcPts val="600"/>
              </a:spcBef>
              <a:buSzPct val="100000"/>
            </a:pPr>
            <a:r>
              <a:rPr lang="en-US" sz="2200" dirty="0"/>
              <a:t>B</a:t>
            </a:r>
          </a:p>
          <a:p>
            <a:pPr marL="630000" lvl="1" indent="-270000">
              <a:lnSpc>
                <a:spcPct val="100000"/>
              </a:lnSpc>
              <a:spcBef>
                <a:spcPts val="600"/>
              </a:spcBef>
              <a:buSzPct val="100000"/>
            </a:pPr>
            <a:r>
              <a:rPr lang="en-US" sz="2000" dirty="0"/>
              <a:t>C</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D</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Bi-propellant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58</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Rechteck 8">
            <a:extLst>
              <a:ext uri="{FF2B5EF4-FFF2-40B4-BE49-F238E27FC236}">
                <a16:creationId xmlns:a16="http://schemas.microsoft.com/office/drawing/2014/main" id="{25B37188-CE08-4AC1-A485-AEE46CBA3082}"/>
              </a:ext>
            </a:extLst>
          </p:cNvPr>
          <p:cNvSpPr/>
          <p:nvPr/>
        </p:nvSpPr>
        <p:spPr>
          <a:xfrm>
            <a:off x="330158" y="189000"/>
            <a:ext cx="11520000" cy="64800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50000"/>
                </a:schemeClr>
              </a:solidFill>
            </a:endParaRPr>
          </a:p>
        </p:txBody>
      </p:sp>
      <p:sp>
        <p:nvSpPr>
          <p:cNvPr id="10" name="Rechteck 9">
            <a:extLst>
              <a:ext uri="{FF2B5EF4-FFF2-40B4-BE49-F238E27FC236}">
                <a16:creationId xmlns:a16="http://schemas.microsoft.com/office/drawing/2014/main" id="{63931410-39BD-4947-BEA0-114793F3D455}"/>
              </a:ext>
            </a:extLst>
          </p:cNvPr>
          <p:cNvSpPr/>
          <p:nvPr/>
        </p:nvSpPr>
        <p:spPr>
          <a:xfrm>
            <a:off x="1648919" y="368120"/>
            <a:ext cx="10080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Propellant Phase in Tanks</a:t>
            </a:r>
          </a:p>
        </p:txBody>
      </p:sp>
      <p:sp>
        <p:nvSpPr>
          <p:cNvPr id="11" name="Rechteck 10">
            <a:extLst>
              <a:ext uri="{FF2B5EF4-FFF2-40B4-BE49-F238E27FC236}">
                <a16:creationId xmlns:a16="http://schemas.microsoft.com/office/drawing/2014/main" id="{BC1CB16A-33FA-4AA4-A901-838F136DB500}"/>
              </a:ext>
            </a:extLst>
          </p:cNvPr>
          <p:cNvSpPr/>
          <p:nvPr/>
        </p:nvSpPr>
        <p:spPr>
          <a:xfrm>
            <a:off x="1648919" y="1005248"/>
            <a:ext cx="288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Solid</a:t>
            </a:r>
          </a:p>
        </p:txBody>
      </p:sp>
      <p:sp>
        <p:nvSpPr>
          <p:cNvPr id="12" name="Rechteck 11">
            <a:extLst>
              <a:ext uri="{FF2B5EF4-FFF2-40B4-BE49-F238E27FC236}">
                <a16:creationId xmlns:a16="http://schemas.microsoft.com/office/drawing/2014/main" id="{578C459C-9FC9-4FBD-A76D-DE40142AB044}"/>
              </a:ext>
            </a:extLst>
          </p:cNvPr>
          <p:cNvSpPr/>
          <p:nvPr/>
        </p:nvSpPr>
        <p:spPr>
          <a:xfrm>
            <a:off x="4617541" y="1005248"/>
            <a:ext cx="414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Liquid</a:t>
            </a:r>
          </a:p>
        </p:txBody>
      </p:sp>
      <p:sp>
        <p:nvSpPr>
          <p:cNvPr id="13" name="Rechteck 12">
            <a:extLst>
              <a:ext uri="{FF2B5EF4-FFF2-40B4-BE49-F238E27FC236}">
                <a16:creationId xmlns:a16="http://schemas.microsoft.com/office/drawing/2014/main" id="{F34D03E4-E0B2-47BC-9A03-796A580D28F2}"/>
              </a:ext>
            </a:extLst>
          </p:cNvPr>
          <p:cNvSpPr/>
          <p:nvPr/>
        </p:nvSpPr>
        <p:spPr>
          <a:xfrm>
            <a:off x="8848919" y="997300"/>
            <a:ext cx="288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Gas</a:t>
            </a:r>
          </a:p>
        </p:txBody>
      </p:sp>
      <p:sp>
        <p:nvSpPr>
          <p:cNvPr id="14" name="Rechteck 13">
            <a:extLst>
              <a:ext uri="{FF2B5EF4-FFF2-40B4-BE49-F238E27FC236}">
                <a16:creationId xmlns:a16="http://schemas.microsoft.com/office/drawing/2014/main" id="{8DBDACC2-70DF-49E6-AA2A-4D0E45815CAD}"/>
              </a:ext>
            </a:extLst>
          </p:cNvPr>
          <p:cNvSpPr/>
          <p:nvPr/>
        </p:nvSpPr>
        <p:spPr>
          <a:xfrm rot="16200000">
            <a:off x="-1762899" y="3819088"/>
            <a:ext cx="4932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Chemical Reaction</a:t>
            </a:r>
          </a:p>
        </p:txBody>
      </p:sp>
      <p:sp>
        <p:nvSpPr>
          <p:cNvPr id="15" name="Rechteck 14">
            <a:extLst>
              <a:ext uri="{FF2B5EF4-FFF2-40B4-BE49-F238E27FC236}">
                <a16:creationId xmlns:a16="http://schemas.microsoft.com/office/drawing/2014/main" id="{676AF8B0-9BC3-4A70-9B13-5ADE35C2B56F}"/>
              </a:ext>
            </a:extLst>
          </p:cNvPr>
          <p:cNvSpPr/>
          <p:nvPr/>
        </p:nvSpPr>
        <p:spPr>
          <a:xfrm rot="16200000">
            <a:off x="703949" y="5655088"/>
            <a:ext cx="126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No</a:t>
            </a:r>
          </a:p>
        </p:txBody>
      </p:sp>
      <p:sp>
        <p:nvSpPr>
          <p:cNvPr id="16" name="Rechteck 15">
            <a:extLst>
              <a:ext uri="{FF2B5EF4-FFF2-40B4-BE49-F238E27FC236}">
                <a16:creationId xmlns:a16="http://schemas.microsoft.com/office/drawing/2014/main" id="{568A912D-8824-4FB7-9256-FB03EF67C13F}"/>
              </a:ext>
            </a:extLst>
          </p:cNvPr>
          <p:cNvSpPr/>
          <p:nvPr/>
        </p:nvSpPr>
        <p:spPr>
          <a:xfrm rot="16200000">
            <a:off x="611723" y="4255279"/>
            <a:ext cx="144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Decomp</a:t>
            </a:r>
          </a:p>
        </p:txBody>
      </p:sp>
      <p:sp>
        <p:nvSpPr>
          <p:cNvPr id="17" name="Rechteck 16">
            <a:extLst>
              <a:ext uri="{FF2B5EF4-FFF2-40B4-BE49-F238E27FC236}">
                <a16:creationId xmlns:a16="http://schemas.microsoft.com/office/drawing/2014/main" id="{A545B04E-0C94-4D09-86F4-EC7BDB21CAA7}"/>
              </a:ext>
            </a:extLst>
          </p:cNvPr>
          <p:cNvSpPr/>
          <p:nvPr/>
        </p:nvSpPr>
        <p:spPr>
          <a:xfrm rot="16200000">
            <a:off x="269723" y="2431535"/>
            <a:ext cx="2124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Combustion</a:t>
            </a:r>
          </a:p>
        </p:txBody>
      </p:sp>
      <p:sp>
        <p:nvSpPr>
          <p:cNvPr id="18" name="Rechteck 17">
            <a:extLst>
              <a:ext uri="{FF2B5EF4-FFF2-40B4-BE49-F238E27FC236}">
                <a16:creationId xmlns:a16="http://schemas.microsoft.com/office/drawing/2014/main" id="{C2467A16-18F6-4323-8BD5-E42ABA6A08E9}"/>
              </a:ext>
            </a:extLst>
          </p:cNvPr>
          <p:cNvSpPr/>
          <p:nvPr/>
        </p:nvSpPr>
        <p:spPr>
          <a:xfrm>
            <a:off x="1690346" y="1764287"/>
            <a:ext cx="7067195" cy="82884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Two liquid propellants with metallic additives or three liquid propellants</a:t>
            </a:r>
          </a:p>
        </p:txBody>
      </p:sp>
      <p:sp>
        <p:nvSpPr>
          <p:cNvPr id="19" name="Textfeld 18">
            <a:extLst>
              <a:ext uri="{FF2B5EF4-FFF2-40B4-BE49-F238E27FC236}">
                <a16:creationId xmlns:a16="http://schemas.microsoft.com/office/drawing/2014/main" id="{31EAAA24-57CF-42DC-85DB-D92B94D4B2F0}"/>
              </a:ext>
            </a:extLst>
          </p:cNvPr>
          <p:cNvSpPr txBox="1"/>
          <p:nvPr/>
        </p:nvSpPr>
        <p:spPr>
          <a:xfrm>
            <a:off x="2824551" y="2701535"/>
            <a:ext cx="4140000" cy="461665"/>
          </a:xfrm>
          <a:prstGeom prst="rect">
            <a:avLst/>
          </a:prstGeom>
          <a:noFill/>
        </p:spPr>
        <p:txBody>
          <a:bodyPr wrap="square" rtlCol="0">
            <a:spAutoFit/>
          </a:bodyPr>
          <a:lstStyle/>
          <a:p>
            <a:pPr algn="ctr"/>
            <a:r>
              <a:rPr lang="en-US" sz="2400" dirty="0">
                <a:solidFill>
                  <a:schemeClr val="tx1">
                    <a:lumMod val="50000"/>
                  </a:schemeClr>
                </a:solidFill>
              </a:rPr>
              <a:t>Tri-propellant Thruster</a:t>
            </a:r>
          </a:p>
        </p:txBody>
      </p:sp>
    </p:spTree>
    <p:extLst>
      <p:ext uri="{BB962C8B-B14F-4D97-AF65-F5344CB8AC3E}">
        <p14:creationId xmlns:p14="http://schemas.microsoft.com/office/powerpoint/2010/main" val="33883909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t>Architecture for Liquid Tri-propellant Combustion Propulsion Systems:</a:t>
            </a:r>
            <a:endParaRPr lang="en-US" sz="2400" dirty="0">
              <a:solidFill>
                <a:schemeClr val="tx1"/>
              </a:solidFill>
            </a:endParaRP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Tri-propellant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59</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Ellipse 8">
            <a:extLst>
              <a:ext uri="{FF2B5EF4-FFF2-40B4-BE49-F238E27FC236}">
                <a16:creationId xmlns:a16="http://schemas.microsoft.com/office/drawing/2014/main" id="{9623C14F-1CB6-4C5B-A4A5-E48910D0E5BE}"/>
              </a:ext>
            </a:extLst>
          </p:cNvPr>
          <p:cNvSpPr/>
          <p:nvPr/>
        </p:nvSpPr>
        <p:spPr>
          <a:xfrm>
            <a:off x="3362179" y="3151167"/>
            <a:ext cx="1378634" cy="1308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leichschenkliges Dreieck 9">
            <a:extLst>
              <a:ext uri="{FF2B5EF4-FFF2-40B4-BE49-F238E27FC236}">
                <a16:creationId xmlns:a16="http://schemas.microsoft.com/office/drawing/2014/main" id="{721FD9E6-88CA-4262-A621-6EC9CF3701C3}"/>
              </a:ext>
            </a:extLst>
          </p:cNvPr>
          <p:cNvSpPr/>
          <p:nvPr/>
        </p:nvSpPr>
        <p:spPr>
          <a:xfrm rot="16200000">
            <a:off x="8257735" y="4670474"/>
            <a:ext cx="956603" cy="11254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Verbinder: gewinkelt 10">
            <a:extLst>
              <a:ext uri="{FF2B5EF4-FFF2-40B4-BE49-F238E27FC236}">
                <a16:creationId xmlns:a16="http://schemas.microsoft.com/office/drawing/2014/main" id="{1957E782-9339-4C26-B966-9F64E5B1EC3A}"/>
              </a:ext>
            </a:extLst>
          </p:cNvPr>
          <p:cNvCxnSpPr>
            <a:cxnSpLocks/>
          </p:cNvCxnSpPr>
          <p:nvPr/>
        </p:nvCxnSpPr>
        <p:spPr>
          <a:xfrm rot="16200000" flipH="1">
            <a:off x="5724862" y="2786097"/>
            <a:ext cx="773720" cy="4120451"/>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2" name="Multiplikationszeichen 11">
            <a:extLst>
              <a:ext uri="{FF2B5EF4-FFF2-40B4-BE49-F238E27FC236}">
                <a16:creationId xmlns:a16="http://schemas.microsoft.com/office/drawing/2014/main" id="{CAE4E316-2C11-4937-8337-9F3C5E3926F3}"/>
              </a:ext>
            </a:extLst>
          </p:cNvPr>
          <p:cNvSpPr/>
          <p:nvPr/>
        </p:nvSpPr>
        <p:spPr>
          <a:xfrm>
            <a:off x="7012148" y="4927333"/>
            <a:ext cx="690507" cy="62787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a:extLst>
              <a:ext uri="{FF2B5EF4-FFF2-40B4-BE49-F238E27FC236}">
                <a16:creationId xmlns:a16="http://schemas.microsoft.com/office/drawing/2014/main" id="{BA09E30E-B666-4253-AF21-0355D0873BF7}"/>
              </a:ext>
            </a:extLst>
          </p:cNvPr>
          <p:cNvSpPr txBox="1"/>
          <p:nvPr/>
        </p:nvSpPr>
        <p:spPr>
          <a:xfrm>
            <a:off x="4884537" y="3574481"/>
            <a:ext cx="869149" cy="461665"/>
          </a:xfrm>
          <a:prstGeom prst="rect">
            <a:avLst/>
          </a:prstGeom>
          <a:noFill/>
        </p:spPr>
        <p:txBody>
          <a:bodyPr wrap="none" rtlCol="0">
            <a:spAutoFit/>
          </a:bodyPr>
          <a:lstStyle/>
          <a:p>
            <a:r>
              <a:rPr lang="de-DE" sz="2400" dirty="0">
                <a:solidFill>
                  <a:schemeClr val="dk1"/>
                </a:solidFill>
              </a:rPr>
              <a:t>Tank</a:t>
            </a:r>
            <a:endParaRPr lang="en-US" sz="2400" dirty="0">
              <a:solidFill>
                <a:schemeClr val="dk1"/>
              </a:solidFill>
            </a:endParaRPr>
          </a:p>
        </p:txBody>
      </p:sp>
      <p:sp>
        <p:nvSpPr>
          <p:cNvPr id="14" name="Textfeld 13">
            <a:extLst>
              <a:ext uri="{FF2B5EF4-FFF2-40B4-BE49-F238E27FC236}">
                <a16:creationId xmlns:a16="http://schemas.microsoft.com/office/drawing/2014/main" id="{FD880DD8-7EB2-4B39-92B3-CEAF8875CFF9}"/>
              </a:ext>
            </a:extLst>
          </p:cNvPr>
          <p:cNvSpPr txBox="1"/>
          <p:nvPr/>
        </p:nvSpPr>
        <p:spPr>
          <a:xfrm>
            <a:off x="6872959" y="4479065"/>
            <a:ext cx="955711" cy="461665"/>
          </a:xfrm>
          <a:prstGeom prst="rect">
            <a:avLst/>
          </a:prstGeom>
          <a:noFill/>
        </p:spPr>
        <p:txBody>
          <a:bodyPr wrap="none" rtlCol="0">
            <a:spAutoFit/>
          </a:bodyPr>
          <a:lstStyle/>
          <a:p>
            <a:r>
              <a:rPr lang="de-DE" sz="2400" dirty="0">
                <a:solidFill>
                  <a:schemeClr val="dk1"/>
                </a:solidFill>
              </a:rPr>
              <a:t>Valve</a:t>
            </a:r>
            <a:endParaRPr lang="en-US" sz="2400" dirty="0">
              <a:solidFill>
                <a:schemeClr val="dk1"/>
              </a:solidFill>
            </a:endParaRPr>
          </a:p>
        </p:txBody>
      </p:sp>
      <p:sp>
        <p:nvSpPr>
          <p:cNvPr id="15" name="Textfeld 14">
            <a:extLst>
              <a:ext uri="{FF2B5EF4-FFF2-40B4-BE49-F238E27FC236}">
                <a16:creationId xmlns:a16="http://schemas.microsoft.com/office/drawing/2014/main" id="{34FC017F-E60F-4D85-A1C2-16640ABF3B71}"/>
              </a:ext>
            </a:extLst>
          </p:cNvPr>
          <p:cNvSpPr txBox="1"/>
          <p:nvPr/>
        </p:nvSpPr>
        <p:spPr>
          <a:xfrm>
            <a:off x="8392863" y="4147868"/>
            <a:ext cx="1297150" cy="461665"/>
          </a:xfrm>
          <a:prstGeom prst="rect">
            <a:avLst/>
          </a:prstGeom>
          <a:noFill/>
        </p:spPr>
        <p:txBody>
          <a:bodyPr wrap="none" rtlCol="0">
            <a:spAutoFit/>
          </a:bodyPr>
          <a:lstStyle/>
          <a:p>
            <a:r>
              <a:rPr lang="de-DE" sz="2400" dirty="0" err="1">
                <a:solidFill>
                  <a:schemeClr val="dk1"/>
                </a:solidFill>
              </a:rPr>
              <a:t>Exhaust</a:t>
            </a:r>
            <a:endParaRPr lang="en-US" sz="2400" dirty="0">
              <a:solidFill>
                <a:schemeClr val="dk1"/>
              </a:solidFill>
            </a:endParaRPr>
          </a:p>
        </p:txBody>
      </p:sp>
      <p:sp>
        <p:nvSpPr>
          <p:cNvPr id="16" name="Textfeld 15">
            <a:extLst>
              <a:ext uri="{FF2B5EF4-FFF2-40B4-BE49-F238E27FC236}">
                <a16:creationId xmlns:a16="http://schemas.microsoft.com/office/drawing/2014/main" id="{B2A43597-365C-4116-A3B1-023BC0491FA9}"/>
              </a:ext>
            </a:extLst>
          </p:cNvPr>
          <p:cNvSpPr txBox="1"/>
          <p:nvPr/>
        </p:nvSpPr>
        <p:spPr>
          <a:xfrm>
            <a:off x="2162044" y="2998292"/>
            <a:ext cx="1521570" cy="461665"/>
          </a:xfrm>
          <a:prstGeom prst="rect">
            <a:avLst/>
          </a:prstGeom>
          <a:noFill/>
        </p:spPr>
        <p:txBody>
          <a:bodyPr wrap="none" rtlCol="0">
            <a:spAutoFit/>
          </a:bodyPr>
          <a:lstStyle/>
          <a:p>
            <a:r>
              <a:rPr lang="de-DE" sz="2400" dirty="0">
                <a:solidFill>
                  <a:schemeClr val="dk1"/>
                </a:solidFill>
              </a:rPr>
              <a:t>Regulator</a:t>
            </a:r>
            <a:endParaRPr lang="en-US" sz="2400" dirty="0">
              <a:solidFill>
                <a:schemeClr val="dk1"/>
              </a:solidFill>
            </a:endParaRPr>
          </a:p>
        </p:txBody>
      </p:sp>
      <p:sp>
        <p:nvSpPr>
          <p:cNvPr id="17" name="Ellipse 16">
            <a:extLst>
              <a:ext uri="{FF2B5EF4-FFF2-40B4-BE49-F238E27FC236}">
                <a16:creationId xmlns:a16="http://schemas.microsoft.com/office/drawing/2014/main" id="{95C864DF-F131-4476-AB46-092E2B2BF1C2}"/>
              </a:ext>
            </a:extLst>
          </p:cNvPr>
          <p:cNvSpPr/>
          <p:nvPr/>
        </p:nvSpPr>
        <p:spPr>
          <a:xfrm>
            <a:off x="1609533" y="3307080"/>
            <a:ext cx="955711" cy="996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Gerader Verbinder 17">
            <a:extLst>
              <a:ext uri="{FF2B5EF4-FFF2-40B4-BE49-F238E27FC236}">
                <a16:creationId xmlns:a16="http://schemas.microsoft.com/office/drawing/2014/main" id="{A196FDAF-B2CF-4427-9D5A-A274FDC49D97}"/>
              </a:ext>
            </a:extLst>
          </p:cNvPr>
          <p:cNvCxnSpPr>
            <a:cxnSpLocks/>
            <a:stCxn id="17" idx="6"/>
            <a:endCxn id="9" idx="2"/>
          </p:cNvCxnSpPr>
          <p:nvPr/>
        </p:nvCxnSpPr>
        <p:spPr>
          <a:xfrm>
            <a:off x="2565244" y="3805313"/>
            <a:ext cx="796935" cy="2"/>
          </a:xfrm>
          <a:prstGeom prst="line">
            <a:avLst/>
          </a:prstGeom>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4804AC48-E0E5-4825-9111-14777C9B7376}"/>
              </a:ext>
            </a:extLst>
          </p:cNvPr>
          <p:cNvSpPr/>
          <p:nvPr/>
        </p:nvSpPr>
        <p:spPr>
          <a:xfrm>
            <a:off x="2661122" y="3508255"/>
            <a:ext cx="576775" cy="614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a:t>
            </a:r>
          </a:p>
        </p:txBody>
      </p:sp>
      <p:sp>
        <p:nvSpPr>
          <p:cNvPr id="20" name="Textfeld 19">
            <a:extLst>
              <a:ext uri="{FF2B5EF4-FFF2-40B4-BE49-F238E27FC236}">
                <a16:creationId xmlns:a16="http://schemas.microsoft.com/office/drawing/2014/main" id="{3802CABF-5211-4CC0-ADE3-8620B6285242}"/>
              </a:ext>
            </a:extLst>
          </p:cNvPr>
          <p:cNvSpPr txBox="1"/>
          <p:nvPr/>
        </p:nvSpPr>
        <p:spPr>
          <a:xfrm>
            <a:off x="1330738" y="4459461"/>
            <a:ext cx="1673856" cy="830997"/>
          </a:xfrm>
          <a:prstGeom prst="rect">
            <a:avLst/>
          </a:prstGeom>
          <a:noFill/>
        </p:spPr>
        <p:txBody>
          <a:bodyPr wrap="none" rtlCol="0">
            <a:spAutoFit/>
          </a:bodyPr>
          <a:lstStyle/>
          <a:p>
            <a:pPr algn="ctr"/>
            <a:r>
              <a:rPr lang="de-DE" sz="2400" dirty="0" err="1">
                <a:solidFill>
                  <a:schemeClr val="dk1"/>
                </a:solidFill>
              </a:rPr>
              <a:t>Pressurant</a:t>
            </a:r>
            <a:endParaRPr lang="de-DE" sz="2400" dirty="0">
              <a:solidFill>
                <a:schemeClr val="dk1"/>
              </a:solidFill>
            </a:endParaRPr>
          </a:p>
          <a:p>
            <a:pPr algn="ctr"/>
            <a:r>
              <a:rPr lang="de-DE" sz="2400" dirty="0">
                <a:solidFill>
                  <a:schemeClr val="dk1"/>
                </a:solidFill>
              </a:rPr>
              <a:t>Tank</a:t>
            </a:r>
            <a:endParaRPr lang="en-US" sz="2400" dirty="0">
              <a:solidFill>
                <a:schemeClr val="dk1"/>
              </a:solidFill>
            </a:endParaRPr>
          </a:p>
        </p:txBody>
      </p:sp>
      <p:sp>
        <p:nvSpPr>
          <p:cNvPr id="21" name="Kreis: nicht ausgefüllt 20">
            <a:extLst>
              <a:ext uri="{FF2B5EF4-FFF2-40B4-BE49-F238E27FC236}">
                <a16:creationId xmlns:a16="http://schemas.microsoft.com/office/drawing/2014/main" id="{D22DAA63-E8C7-49FB-B5E4-E00B0BF8928A}"/>
              </a:ext>
            </a:extLst>
          </p:cNvPr>
          <p:cNvSpPr/>
          <p:nvPr/>
        </p:nvSpPr>
        <p:spPr>
          <a:xfrm>
            <a:off x="7758330" y="4927333"/>
            <a:ext cx="564193" cy="59770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feld 21">
            <a:extLst>
              <a:ext uri="{FF2B5EF4-FFF2-40B4-BE49-F238E27FC236}">
                <a16:creationId xmlns:a16="http://schemas.microsoft.com/office/drawing/2014/main" id="{A7D0CE93-3154-4F17-9E7C-DC6A443BF5DD}"/>
              </a:ext>
            </a:extLst>
          </p:cNvPr>
          <p:cNvSpPr txBox="1"/>
          <p:nvPr/>
        </p:nvSpPr>
        <p:spPr>
          <a:xfrm>
            <a:off x="9488857" y="5569846"/>
            <a:ext cx="1829347" cy="461665"/>
          </a:xfrm>
          <a:prstGeom prst="rect">
            <a:avLst/>
          </a:prstGeom>
          <a:noFill/>
        </p:spPr>
        <p:txBody>
          <a:bodyPr wrap="none" rtlCol="0">
            <a:spAutoFit/>
          </a:bodyPr>
          <a:lstStyle/>
          <a:p>
            <a:r>
              <a:rPr lang="de-DE" sz="2400" dirty="0" err="1">
                <a:solidFill>
                  <a:schemeClr val="dk1"/>
                </a:solidFill>
              </a:rPr>
              <a:t>Combustion</a:t>
            </a:r>
            <a:endParaRPr lang="en-US" sz="2400" dirty="0">
              <a:solidFill>
                <a:schemeClr val="dk1"/>
              </a:solidFill>
            </a:endParaRPr>
          </a:p>
        </p:txBody>
      </p:sp>
      <p:sp>
        <p:nvSpPr>
          <p:cNvPr id="23" name="Ellipse 22">
            <a:extLst>
              <a:ext uri="{FF2B5EF4-FFF2-40B4-BE49-F238E27FC236}">
                <a16:creationId xmlns:a16="http://schemas.microsoft.com/office/drawing/2014/main" id="{ACA7A659-1659-4552-BD46-429CBF84C7B8}"/>
              </a:ext>
            </a:extLst>
          </p:cNvPr>
          <p:cNvSpPr/>
          <p:nvPr/>
        </p:nvSpPr>
        <p:spPr>
          <a:xfrm>
            <a:off x="5920153" y="2839333"/>
            <a:ext cx="1378634" cy="1308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Verbinder: gewinkelt 23">
            <a:extLst>
              <a:ext uri="{FF2B5EF4-FFF2-40B4-BE49-F238E27FC236}">
                <a16:creationId xmlns:a16="http://schemas.microsoft.com/office/drawing/2014/main" id="{684123B6-9A01-42F9-95C9-A50ABD68FF41}"/>
              </a:ext>
            </a:extLst>
          </p:cNvPr>
          <p:cNvCxnSpPr>
            <a:cxnSpLocks/>
            <a:stCxn id="23" idx="6"/>
            <a:endCxn id="21" idx="0"/>
          </p:cNvCxnSpPr>
          <p:nvPr/>
        </p:nvCxnSpPr>
        <p:spPr>
          <a:xfrm>
            <a:off x="7298787" y="3493481"/>
            <a:ext cx="741640" cy="1433852"/>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25" name="Multiplikationszeichen 24">
            <a:extLst>
              <a:ext uri="{FF2B5EF4-FFF2-40B4-BE49-F238E27FC236}">
                <a16:creationId xmlns:a16="http://schemas.microsoft.com/office/drawing/2014/main" id="{D19D84D9-8815-4726-8738-2D2D8BCFA10E}"/>
              </a:ext>
            </a:extLst>
          </p:cNvPr>
          <p:cNvSpPr/>
          <p:nvPr/>
        </p:nvSpPr>
        <p:spPr>
          <a:xfrm>
            <a:off x="7717016" y="3621467"/>
            <a:ext cx="690507" cy="62787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feld 25">
            <a:extLst>
              <a:ext uri="{FF2B5EF4-FFF2-40B4-BE49-F238E27FC236}">
                <a16:creationId xmlns:a16="http://schemas.microsoft.com/office/drawing/2014/main" id="{11DCA6A7-6BD9-41D8-AE7F-2E47EB3A2D5A}"/>
              </a:ext>
            </a:extLst>
          </p:cNvPr>
          <p:cNvSpPr txBox="1"/>
          <p:nvPr/>
        </p:nvSpPr>
        <p:spPr>
          <a:xfrm>
            <a:off x="8391481" y="3698807"/>
            <a:ext cx="955711" cy="461665"/>
          </a:xfrm>
          <a:prstGeom prst="rect">
            <a:avLst/>
          </a:prstGeom>
          <a:noFill/>
        </p:spPr>
        <p:txBody>
          <a:bodyPr wrap="none" rtlCol="0">
            <a:spAutoFit/>
          </a:bodyPr>
          <a:lstStyle/>
          <a:p>
            <a:r>
              <a:rPr lang="de-DE" sz="2400" dirty="0">
                <a:solidFill>
                  <a:schemeClr val="dk1"/>
                </a:solidFill>
              </a:rPr>
              <a:t>Valve</a:t>
            </a:r>
            <a:endParaRPr lang="en-US" sz="2400" dirty="0">
              <a:solidFill>
                <a:schemeClr val="dk1"/>
              </a:solidFill>
            </a:endParaRPr>
          </a:p>
        </p:txBody>
      </p:sp>
      <p:sp>
        <p:nvSpPr>
          <p:cNvPr id="27" name="Textfeld 26">
            <a:extLst>
              <a:ext uri="{FF2B5EF4-FFF2-40B4-BE49-F238E27FC236}">
                <a16:creationId xmlns:a16="http://schemas.microsoft.com/office/drawing/2014/main" id="{83205A43-384F-4198-AA6B-07E7B27C26D3}"/>
              </a:ext>
            </a:extLst>
          </p:cNvPr>
          <p:cNvSpPr txBox="1"/>
          <p:nvPr/>
        </p:nvSpPr>
        <p:spPr>
          <a:xfrm>
            <a:off x="8843133" y="3317804"/>
            <a:ext cx="1521570" cy="461665"/>
          </a:xfrm>
          <a:prstGeom prst="rect">
            <a:avLst/>
          </a:prstGeom>
          <a:noFill/>
        </p:spPr>
        <p:txBody>
          <a:bodyPr wrap="none" rtlCol="0">
            <a:spAutoFit/>
          </a:bodyPr>
          <a:lstStyle/>
          <a:p>
            <a:r>
              <a:rPr lang="de-DE" sz="2400" dirty="0">
                <a:solidFill>
                  <a:schemeClr val="dk1"/>
                </a:solidFill>
              </a:rPr>
              <a:t>Regulator</a:t>
            </a:r>
            <a:endParaRPr lang="en-US" sz="2400" dirty="0">
              <a:solidFill>
                <a:schemeClr val="dk1"/>
              </a:solidFill>
            </a:endParaRPr>
          </a:p>
        </p:txBody>
      </p:sp>
      <p:sp>
        <p:nvSpPr>
          <p:cNvPr id="28" name="Ellipse 27">
            <a:extLst>
              <a:ext uri="{FF2B5EF4-FFF2-40B4-BE49-F238E27FC236}">
                <a16:creationId xmlns:a16="http://schemas.microsoft.com/office/drawing/2014/main" id="{EA5EBF0E-86C4-4FC5-A759-ECF49F73DF57}"/>
              </a:ext>
            </a:extLst>
          </p:cNvPr>
          <p:cNvSpPr/>
          <p:nvPr/>
        </p:nvSpPr>
        <p:spPr>
          <a:xfrm>
            <a:off x="10356105" y="2641413"/>
            <a:ext cx="955711" cy="996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llipse 28">
            <a:extLst>
              <a:ext uri="{FF2B5EF4-FFF2-40B4-BE49-F238E27FC236}">
                <a16:creationId xmlns:a16="http://schemas.microsoft.com/office/drawing/2014/main" id="{254B20FD-774C-4277-A865-7DB00834BFAE}"/>
              </a:ext>
            </a:extLst>
          </p:cNvPr>
          <p:cNvSpPr/>
          <p:nvPr/>
        </p:nvSpPr>
        <p:spPr>
          <a:xfrm>
            <a:off x="8447648" y="2642167"/>
            <a:ext cx="576775" cy="614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a:t>
            </a:r>
          </a:p>
        </p:txBody>
      </p:sp>
      <p:sp>
        <p:nvSpPr>
          <p:cNvPr id="30" name="Textfeld 29">
            <a:extLst>
              <a:ext uri="{FF2B5EF4-FFF2-40B4-BE49-F238E27FC236}">
                <a16:creationId xmlns:a16="http://schemas.microsoft.com/office/drawing/2014/main" id="{846BB4A0-216E-4A5F-90EF-7DCF6984E9C8}"/>
              </a:ext>
            </a:extLst>
          </p:cNvPr>
          <p:cNvSpPr txBox="1"/>
          <p:nvPr/>
        </p:nvSpPr>
        <p:spPr>
          <a:xfrm>
            <a:off x="9769418" y="4018262"/>
            <a:ext cx="1673856" cy="830997"/>
          </a:xfrm>
          <a:prstGeom prst="rect">
            <a:avLst/>
          </a:prstGeom>
          <a:noFill/>
        </p:spPr>
        <p:txBody>
          <a:bodyPr wrap="none" rtlCol="0">
            <a:spAutoFit/>
          </a:bodyPr>
          <a:lstStyle/>
          <a:p>
            <a:pPr algn="ctr"/>
            <a:r>
              <a:rPr lang="de-DE" sz="2400" dirty="0" err="1">
                <a:solidFill>
                  <a:schemeClr val="dk1"/>
                </a:solidFill>
              </a:rPr>
              <a:t>Pressurant</a:t>
            </a:r>
            <a:endParaRPr lang="de-DE" sz="2400" dirty="0">
              <a:solidFill>
                <a:schemeClr val="dk1"/>
              </a:solidFill>
            </a:endParaRPr>
          </a:p>
          <a:p>
            <a:pPr algn="ctr"/>
            <a:r>
              <a:rPr lang="de-DE" sz="2400" dirty="0">
                <a:solidFill>
                  <a:schemeClr val="dk1"/>
                </a:solidFill>
              </a:rPr>
              <a:t>Tank</a:t>
            </a:r>
            <a:endParaRPr lang="en-US" sz="2400" dirty="0">
              <a:solidFill>
                <a:schemeClr val="dk1"/>
              </a:solidFill>
            </a:endParaRPr>
          </a:p>
        </p:txBody>
      </p:sp>
      <p:cxnSp>
        <p:nvCxnSpPr>
          <p:cNvPr id="31" name="Verbinder: gewinkelt 30">
            <a:extLst>
              <a:ext uri="{FF2B5EF4-FFF2-40B4-BE49-F238E27FC236}">
                <a16:creationId xmlns:a16="http://schemas.microsoft.com/office/drawing/2014/main" id="{1DBCD076-EE9F-4964-B464-B7EBC2325316}"/>
              </a:ext>
            </a:extLst>
          </p:cNvPr>
          <p:cNvCxnSpPr>
            <a:cxnSpLocks/>
            <a:stCxn id="23" idx="7"/>
            <a:endCxn id="28" idx="2"/>
          </p:cNvCxnSpPr>
          <p:nvPr/>
        </p:nvCxnSpPr>
        <p:spPr>
          <a:xfrm rot="16200000" flipH="1">
            <a:off x="8672139" y="1455680"/>
            <a:ext cx="108718" cy="3259214"/>
          </a:xfrm>
          <a:prstGeom prst="bentConnector4">
            <a:avLst>
              <a:gd name="adj1" fmla="val -210269"/>
              <a:gd name="adj2" fmla="val 53097"/>
            </a:avLst>
          </a:prstGeom>
        </p:spPr>
        <p:style>
          <a:lnRef idx="1">
            <a:schemeClr val="accent1"/>
          </a:lnRef>
          <a:fillRef idx="0">
            <a:schemeClr val="accent1"/>
          </a:fillRef>
          <a:effectRef idx="0">
            <a:schemeClr val="accent1"/>
          </a:effectRef>
          <a:fontRef idx="minor">
            <a:schemeClr val="tx1"/>
          </a:fontRef>
        </p:style>
      </p:cxnSp>
      <p:sp>
        <p:nvSpPr>
          <p:cNvPr id="32" name="Stern: 5 Zacken 31">
            <a:extLst>
              <a:ext uri="{FF2B5EF4-FFF2-40B4-BE49-F238E27FC236}">
                <a16:creationId xmlns:a16="http://schemas.microsoft.com/office/drawing/2014/main" id="{D24206E2-CC97-413A-B9DA-48F7CF6BE05A}"/>
              </a:ext>
            </a:extLst>
          </p:cNvPr>
          <p:cNvSpPr/>
          <p:nvPr/>
        </p:nvSpPr>
        <p:spPr>
          <a:xfrm flipH="1">
            <a:off x="6455072" y="3062548"/>
            <a:ext cx="169262" cy="154196"/>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tern: 5 Zacken 32">
            <a:extLst>
              <a:ext uri="{FF2B5EF4-FFF2-40B4-BE49-F238E27FC236}">
                <a16:creationId xmlns:a16="http://schemas.microsoft.com/office/drawing/2014/main" id="{3250B2AE-550C-4805-AA41-9CACFE2FDC6E}"/>
              </a:ext>
            </a:extLst>
          </p:cNvPr>
          <p:cNvSpPr/>
          <p:nvPr/>
        </p:nvSpPr>
        <p:spPr>
          <a:xfrm flipH="1">
            <a:off x="6431512" y="3382859"/>
            <a:ext cx="169262" cy="154196"/>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tern: 5 Zacken 33">
            <a:extLst>
              <a:ext uri="{FF2B5EF4-FFF2-40B4-BE49-F238E27FC236}">
                <a16:creationId xmlns:a16="http://schemas.microsoft.com/office/drawing/2014/main" id="{E48B443C-5ACC-460F-B487-34D021503430}"/>
              </a:ext>
            </a:extLst>
          </p:cNvPr>
          <p:cNvSpPr/>
          <p:nvPr/>
        </p:nvSpPr>
        <p:spPr>
          <a:xfrm flipH="1">
            <a:off x="6761644" y="3443281"/>
            <a:ext cx="169262" cy="154196"/>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llipse 34">
            <a:extLst>
              <a:ext uri="{FF2B5EF4-FFF2-40B4-BE49-F238E27FC236}">
                <a16:creationId xmlns:a16="http://schemas.microsoft.com/office/drawing/2014/main" id="{5BB218C8-EEB4-4AA5-8F0E-0A8504891DDF}"/>
              </a:ext>
            </a:extLst>
          </p:cNvPr>
          <p:cNvSpPr/>
          <p:nvPr/>
        </p:nvSpPr>
        <p:spPr>
          <a:xfrm>
            <a:off x="6013093" y="5374963"/>
            <a:ext cx="836838" cy="7737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Verbinder: gewinkelt 35">
            <a:extLst>
              <a:ext uri="{FF2B5EF4-FFF2-40B4-BE49-F238E27FC236}">
                <a16:creationId xmlns:a16="http://schemas.microsoft.com/office/drawing/2014/main" id="{8A947DF5-2B69-44FB-A832-7B6D87754D41}"/>
              </a:ext>
            </a:extLst>
          </p:cNvPr>
          <p:cNvCxnSpPr>
            <a:endCxn id="21" idx="4"/>
          </p:cNvCxnSpPr>
          <p:nvPr/>
        </p:nvCxnSpPr>
        <p:spPr>
          <a:xfrm flipV="1">
            <a:off x="6872959" y="5525035"/>
            <a:ext cx="1167468" cy="236788"/>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37" name="Multiplikationszeichen 36">
            <a:extLst>
              <a:ext uri="{FF2B5EF4-FFF2-40B4-BE49-F238E27FC236}">
                <a16:creationId xmlns:a16="http://schemas.microsoft.com/office/drawing/2014/main" id="{5C49334B-640C-49B7-80C1-E72FD1A0635E}"/>
              </a:ext>
            </a:extLst>
          </p:cNvPr>
          <p:cNvSpPr/>
          <p:nvPr/>
        </p:nvSpPr>
        <p:spPr>
          <a:xfrm>
            <a:off x="7038902" y="5430119"/>
            <a:ext cx="690507" cy="62787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feld 37">
            <a:extLst>
              <a:ext uri="{FF2B5EF4-FFF2-40B4-BE49-F238E27FC236}">
                <a16:creationId xmlns:a16="http://schemas.microsoft.com/office/drawing/2014/main" id="{3BEDD62D-AEEF-48BD-8A2F-4A8C58F4B7FA}"/>
              </a:ext>
            </a:extLst>
          </p:cNvPr>
          <p:cNvSpPr txBox="1"/>
          <p:nvPr/>
        </p:nvSpPr>
        <p:spPr>
          <a:xfrm>
            <a:off x="5010964" y="5545017"/>
            <a:ext cx="869149" cy="461665"/>
          </a:xfrm>
          <a:prstGeom prst="rect">
            <a:avLst/>
          </a:prstGeom>
          <a:noFill/>
        </p:spPr>
        <p:txBody>
          <a:bodyPr wrap="none" rtlCol="0">
            <a:spAutoFit/>
          </a:bodyPr>
          <a:lstStyle/>
          <a:p>
            <a:r>
              <a:rPr lang="de-DE" sz="2400" dirty="0">
                <a:solidFill>
                  <a:schemeClr val="dk1"/>
                </a:solidFill>
              </a:rPr>
              <a:t>Tank</a:t>
            </a:r>
            <a:endParaRPr lang="en-US" sz="2400" dirty="0">
              <a:solidFill>
                <a:schemeClr val="dk1"/>
              </a:solidFill>
            </a:endParaRPr>
          </a:p>
        </p:txBody>
      </p:sp>
    </p:spTree>
    <p:extLst>
      <p:ext uri="{BB962C8B-B14F-4D97-AF65-F5344CB8AC3E}">
        <p14:creationId xmlns:p14="http://schemas.microsoft.com/office/powerpoint/2010/main" val="1578900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46822-14EB-5C2E-74D7-05B969672147}"/>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2F09CDD-5EAA-E7DB-7B3A-72BD9B31A89E}"/>
              </a:ext>
            </a:extLst>
          </p:cNvPr>
          <p:cNvSpPr>
            <a:spLocks noGrp="1"/>
          </p:cNvSpPr>
          <p:nvPr>
            <p:ph idx="1"/>
          </p:nvPr>
        </p:nvSpPr>
        <p:spPr/>
        <p:txBody>
          <a:bodyPr>
            <a:noAutofit/>
          </a:bodyPr>
          <a:lstStyle/>
          <a:p>
            <a:pPr marL="0" indent="0">
              <a:lnSpc>
                <a:spcPct val="100000"/>
              </a:lnSpc>
              <a:spcBef>
                <a:spcPts val="600"/>
              </a:spcBef>
              <a:buNone/>
            </a:pPr>
            <a:r>
              <a:rPr lang="en-US" dirty="0"/>
              <a:t>Type V Propellant Tanks:</a:t>
            </a:r>
          </a:p>
          <a:p>
            <a:pPr marL="360000" indent="-270000">
              <a:lnSpc>
                <a:spcPct val="100000"/>
              </a:lnSpc>
              <a:spcBef>
                <a:spcPts val="600"/>
              </a:spcBef>
              <a:buSzPct val="100000"/>
            </a:pPr>
            <a:r>
              <a:rPr lang="en-US" sz="2200" dirty="0"/>
              <a:t>Intuitive Machines confirmed that Type V tanks were used on their lunar landers running on pressure-fed </a:t>
            </a:r>
            <a:r>
              <a:rPr lang="en-US" sz="2200" dirty="0" err="1"/>
              <a:t>LOx</a:t>
            </a:r>
            <a:r>
              <a:rPr lang="en-US" sz="2200" dirty="0"/>
              <a:t> / LCH4 cryogenic propellants</a:t>
            </a:r>
          </a:p>
          <a:p>
            <a:pPr marL="360000" indent="-270000">
              <a:lnSpc>
                <a:spcPct val="100000"/>
              </a:lnSpc>
              <a:spcBef>
                <a:spcPts val="600"/>
              </a:spcBef>
              <a:buSzPct val="100000"/>
            </a:pPr>
            <a:r>
              <a:rPr lang="en-US" sz="2200" dirty="0"/>
              <a:t>Composite fiber was protected on the inner side against the propellants with a dedicated sheet</a:t>
            </a:r>
          </a:p>
          <a:p>
            <a:pPr marL="360000" indent="-270000">
              <a:lnSpc>
                <a:spcPct val="100000"/>
              </a:lnSpc>
              <a:spcBef>
                <a:spcPts val="600"/>
              </a:spcBef>
              <a:buSzPct val="100000"/>
            </a:pPr>
            <a:r>
              <a:rPr lang="en-US" sz="2200" dirty="0"/>
              <a:t>Metallic toss implemented in the composite fiber on the poles</a:t>
            </a:r>
          </a:p>
          <a:p>
            <a:pPr marL="360000" indent="-270000">
              <a:lnSpc>
                <a:spcPct val="100000"/>
              </a:lnSpc>
              <a:spcBef>
                <a:spcPts val="600"/>
              </a:spcBef>
              <a:buSzPct val="100000"/>
            </a:pPr>
            <a:r>
              <a:rPr lang="en-US" sz="2200" dirty="0"/>
              <a:t>Metallic brackets were glued to the equator for tank fixation</a:t>
            </a:r>
          </a:p>
          <a:p>
            <a:pPr marL="360000" indent="-270000">
              <a:lnSpc>
                <a:spcPct val="100000"/>
              </a:lnSpc>
              <a:spcBef>
                <a:spcPts val="600"/>
              </a:spcBef>
              <a:buSzPct val="100000"/>
            </a:pPr>
            <a:r>
              <a:rPr lang="en-US" sz="2200" dirty="0"/>
              <a:t>Most probable first Type V tanks in orbit</a:t>
            </a:r>
          </a:p>
        </p:txBody>
      </p:sp>
      <p:sp>
        <p:nvSpPr>
          <p:cNvPr id="3" name="Titre 2">
            <a:extLst>
              <a:ext uri="{FF2B5EF4-FFF2-40B4-BE49-F238E27FC236}">
                <a16:creationId xmlns:a16="http://schemas.microsoft.com/office/drawing/2014/main" id="{B595015A-D38C-48F0-472E-EDBA097B4336}"/>
              </a:ext>
            </a:extLst>
          </p:cNvPr>
          <p:cNvSpPr>
            <a:spLocks noGrp="1"/>
          </p:cNvSpPr>
          <p:nvPr>
            <p:ph type="title"/>
          </p:nvPr>
        </p:nvSpPr>
        <p:spPr>
          <a:xfrm>
            <a:off x="1206500" y="176400"/>
            <a:ext cx="5400000" cy="1800000"/>
          </a:xfrm>
          <a:solidFill>
            <a:schemeClr val="tx1"/>
          </a:solidFill>
        </p:spPr>
        <p:txBody>
          <a:bodyPr anchor="ctr"/>
          <a:lstStyle/>
          <a:p>
            <a:r>
              <a:rPr lang="en-US" dirty="0">
                <a:solidFill>
                  <a:schemeClr val="bg1"/>
                </a:solidFill>
              </a:rPr>
              <a:t>Type V Pressure Vessels</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0443F33D-1CA9-4F7C-8707-1AE91E4ED46F}"/>
              </a:ext>
            </a:extLst>
          </p:cNvPr>
          <p:cNvSpPr>
            <a:spLocks noGrp="1"/>
          </p:cNvSpPr>
          <p:nvPr>
            <p:ph type="sldNum" sz="quarter" idx="12"/>
          </p:nvPr>
        </p:nvSpPr>
        <p:spPr/>
        <p:txBody>
          <a:bodyPr/>
          <a:lstStyle/>
          <a:p>
            <a:fld id="{E1E1CD7C-2161-7D43-862E-CE4C333CD873}" type="slidenum">
              <a:rPr lang="fr-FR" smtClean="0"/>
              <a:pPr/>
              <a:t>6</a:t>
            </a:fld>
            <a:endParaRPr lang="fr-FR" dirty="0"/>
          </a:p>
        </p:txBody>
      </p:sp>
      <p:sp>
        <p:nvSpPr>
          <p:cNvPr id="7" name="Google Shape;119;p5">
            <a:extLst>
              <a:ext uri="{FF2B5EF4-FFF2-40B4-BE49-F238E27FC236}">
                <a16:creationId xmlns:a16="http://schemas.microsoft.com/office/drawing/2014/main" id="{7534F020-C4D3-F12F-0340-56D84DB5626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3AD7AE45-FDFB-A88E-4AE9-72FF02F13EB3}"/>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8007198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Liquid tri-propellant propulsion systems:</a:t>
            </a:r>
          </a:p>
          <a:p>
            <a:pPr marL="360000" lvl="1" indent="-270000">
              <a:lnSpc>
                <a:spcPct val="100000"/>
              </a:lnSpc>
              <a:spcBef>
                <a:spcPts val="600"/>
              </a:spcBef>
              <a:buSzPct val="100000"/>
              <a:buFont typeface="Noto Sans Symbols"/>
              <a:buChar char="▪"/>
            </a:pPr>
            <a:r>
              <a:rPr lang="en-US" sz="2200" dirty="0"/>
              <a:t>A tri-propellant rocket is a </a:t>
            </a:r>
            <a:r>
              <a:rPr lang="en-US" sz="2200" dirty="0">
                <a:hlinkClick r:id="rId2" tooltip="Rocket">
                  <a:extLst>
                    <a:ext uri="{A12FA001-AC4F-418D-AE19-62706E023703}">
                      <ahyp:hlinkClr xmlns:ahyp="http://schemas.microsoft.com/office/drawing/2018/hyperlinkcolor" val="tx"/>
                    </a:ext>
                  </a:extLst>
                </a:hlinkClick>
              </a:rPr>
              <a:t>rocket</a:t>
            </a:r>
            <a:r>
              <a:rPr lang="en-US" sz="2200" dirty="0"/>
              <a:t> that uses three </a:t>
            </a:r>
            <a:r>
              <a:rPr lang="en-US" sz="2200" dirty="0">
                <a:hlinkClick r:id="rId3" tooltip="Propellants">
                  <a:extLst>
                    <a:ext uri="{A12FA001-AC4F-418D-AE19-62706E023703}">
                      <ahyp:hlinkClr xmlns:ahyp="http://schemas.microsoft.com/office/drawing/2018/hyperlinkcolor" val="tx"/>
                    </a:ext>
                  </a:extLst>
                </a:hlinkClick>
              </a:rPr>
              <a:t>propellants</a:t>
            </a:r>
            <a:r>
              <a:rPr lang="en-US" sz="2200" dirty="0"/>
              <a:t>, as opposed to the more common </a:t>
            </a:r>
            <a:r>
              <a:rPr lang="en-US" sz="2200" dirty="0">
                <a:hlinkClick r:id="rId4" tooltip="Bipropellant rocket">
                  <a:extLst>
                    <a:ext uri="{A12FA001-AC4F-418D-AE19-62706E023703}">
                      <ahyp:hlinkClr xmlns:ahyp="http://schemas.microsoft.com/office/drawing/2018/hyperlinkcolor" val="tx"/>
                    </a:ext>
                  </a:extLst>
                </a:hlinkClick>
              </a:rPr>
              <a:t>bi-propellant rocket</a:t>
            </a:r>
            <a:r>
              <a:rPr lang="en-US" sz="2200" dirty="0"/>
              <a:t> or </a:t>
            </a:r>
            <a:r>
              <a:rPr lang="en-US" sz="2200" dirty="0">
                <a:hlinkClick r:id="rId5" tooltip="Monopropellant rocket">
                  <a:extLst>
                    <a:ext uri="{A12FA001-AC4F-418D-AE19-62706E023703}">
                      <ahyp:hlinkClr xmlns:ahyp="http://schemas.microsoft.com/office/drawing/2018/hyperlinkcolor" val="tx"/>
                    </a:ext>
                  </a:extLst>
                </a:hlinkClick>
              </a:rPr>
              <a:t>monopropellant rocket</a:t>
            </a:r>
            <a:r>
              <a:rPr lang="en-US" sz="2200" dirty="0"/>
              <a:t> designs, which use two or one propellants, respectively</a:t>
            </a:r>
          </a:p>
          <a:p>
            <a:pPr marL="360000" lvl="1" indent="-270000">
              <a:lnSpc>
                <a:spcPct val="100000"/>
              </a:lnSpc>
              <a:spcBef>
                <a:spcPts val="600"/>
              </a:spcBef>
              <a:buSzPct val="100000"/>
              <a:buFont typeface="Noto Sans Symbols"/>
              <a:buChar char="▪"/>
            </a:pPr>
            <a:r>
              <a:rPr lang="en-US" sz="2200" dirty="0"/>
              <a:t>Tri-propellant systems can be designed to have high </a:t>
            </a:r>
            <a:r>
              <a:rPr lang="en-US" sz="2200" dirty="0">
                <a:hlinkClick r:id="rId6" tooltip="Specific impulse">
                  <a:extLst>
                    <a:ext uri="{A12FA001-AC4F-418D-AE19-62706E023703}">
                      <ahyp:hlinkClr xmlns:ahyp="http://schemas.microsoft.com/office/drawing/2018/hyperlinkcolor" val="tx"/>
                    </a:ext>
                  </a:extLst>
                </a:hlinkClick>
              </a:rPr>
              <a:t>specific impulse</a:t>
            </a:r>
            <a:r>
              <a:rPr lang="en-US" sz="2200" dirty="0"/>
              <a:t> and have been investigated for </a:t>
            </a:r>
            <a:r>
              <a:rPr lang="en-US" sz="2200" dirty="0">
                <a:hlinkClick r:id="rId7" tooltip="Single stage to orbit">
                  <a:extLst>
                    <a:ext uri="{A12FA001-AC4F-418D-AE19-62706E023703}">
                      <ahyp:hlinkClr xmlns:ahyp="http://schemas.microsoft.com/office/drawing/2018/hyperlinkcolor" val="tx"/>
                    </a:ext>
                  </a:extLst>
                </a:hlinkClick>
              </a:rPr>
              <a:t>single stage to orbit</a:t>
            </a:r>
            <a:r>
              <a:rPr lang="en-US" sz="2200" dirty="0"/>
              <a:t> designs</a:t>
            </a:r>
          </a:p>
          <a:p>
            <a:pPr marL="360000" lvl="1" indent="-270000">
              <a:lnSpc>
                <a:spcPct val="100000"/>
              </a:lnSpc>
              <a:spcBef>
                <a:spcPts val="600"/>
              </a:spcBef>
              <a:buSzPct val="100000"/>
              <a:buFont typeface="Noto Sans Symbols"/>
              <a:buChar char="▪"/>
            </a:pPr>
            <a:r>
              <a:rPr lang="en-US" sz="2200" dirty="0"/>
              <a:t>While tri-propellant engines have been tested, no tri-propellant rocket has been built or flown</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Tri-propellant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60</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2980524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Liquid tri-propellant propulsion systems:</a:t>
            </a:r>
            <a:endParaRPr lang="en-US" sz="2200" dirty="0"/>
          </a:p>
          <a:p>
            <a:pPr marL="360000" lvl="1" indent="-270000">
              <a:lnSpc>
                <a:spcPct val="100000"/>
              </a:lnSpc>
              <a:spcBef>
                <a:spcPts val="600"/>
              </a:spcBef>
              <a:buSzPct val="100000"/>
              <a:buFont typeface="Noto Sans Symbols"/>
              <a:buChar char="▪"/>
            </a:pPr>
            <a:r>
              <a:rPr lang="en-US" sz="2200" dirty="0"/>
              <a:t>There are two different kinds of tri-propellant rockets</a:t>
            </a:r>
          </a:p>
          <a:p>
            <a:pPr marL="360000" lvl="1" indent="-270000">
              <a:lnSpc>
                <a:spcPct val="100000"/>
              </a:lnSpc>
              <a:spcBef>
                <a:spcPts val="600"/>
              </a:spcBef>
              <a:buSzPct val="100000"/>
              <a:buFont typeface="Noto Sans Symbols"/>
              <a:buChar char="▪"/>
            </a:pPr>
            <a:r>
              <a:rPr lang="en-US" sz="2200" dirty="0"/>
              <a:t>One is a rocket engine which mixes three separate streams of propellants, burning all three propellants simultaneously respectively some solid additives are pre-mixed into the liquid fuel and such two separate streams of propellant are injected simultaneously </a:t>
            </a:r>
          </a:p>
          <a:p>
            <a:pPr marL="360000" lvl="1" indent="-270000">
              <a:lnSpc>
                <a:spcPct val="100000"/>
              </a:lnSpc>
              <a:spcBef>
                <a:spcPts val="600"/>
              </a:spcBef>
              <a:buSzPct val="100000"/>
              <a:buFont typeface="Noto Sans Symbols"/>
              <a:buChar char="▪"/>
            </a:pPr>
            <a:r>
              <a:rPr lang="en-US" sz="2200" dirty="0"/>
              <a:t>The other kind of tri-propellant rocket is one that uses one </a:t>
            </a:r>
            <a:r>
              <a:rPr lang="en-US" sz="2200" dirty="0">
                <a:hlinkClick r:id="rId2" tooltip="Oxidizer">
                  <a:extLst>
                    <a:ext uri="{A12FA001-AC4F-418D-AE19-62706E023703}">
                      <ahyp:hlinkClr xmlns:ahyp="http://schemas.microsoft.com/office/drawing/2018/hyperlinkcolor" val="tx"/>
                    </a:ext>
                  </a:extLst>
                </a:hlinkClick>
              </a:rPr>
              <a:t>oxidizer</a:t>
            </a:r>
            <a:r>
              <a:rPr lang="en-US" sz="2200" dirty="0"/>
              <a:t> but two </a:t>
            </a:r>
            <a:r>
              <a:rPr lang="en-US" sz="2200" dirty="0">
                <a:hlinkClick r:id="rId3" tooltip="Fuel">
                  <a:extLst>
                    <a:ext uri="{A12FA001-AC4F-418D-AE19-62706E023703}">
                      <ahyp:hlinkClr xmlns:ahyp="http://schemas.microsoft.com/office/drawing/2018/hyperlinkcolor" val="tx"/>
                    </a:ext>
                  </a:extLst>
                </a:hlinkClick>
              </a:rPr>
              <a:t>fuels</a:t>
            </a:r>
            <a:r>
              <a:rPr lang="en-US" sz="2200" dirty="0"/>
              <a:t>, burning the two fuels in sequence during the flight</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Tri-propellant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61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3282452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Liquid tri-propellant propulsion systems:</a:t>
            </a:r>
            <a:endParaRPr lang="en-US" sz="2200" dirty="0"/>
          </a:p>
          <a:p>
            <a:pPr marL="360000" lvl="1" indent="-270000">
              <a:lnSpc>
                <a:spcPct val="100000"/>
              </a:lnSpc>
              <a:spcBef>
                <a:spcPts val="600"/>
              </a:spcBef>
              <a:buSzPct val="100000"/>
              <a:buFont typeface="Noto Sans Symbols"/>
              <a:buChar char="▪"/>
            </a:pPr>
            <a:r>
              <a:rPr lang="en-US" sz="2200" dirty="0"/>
              <a:t>Simultaneous tri-propellant systems often involve the use of a high energy density metal additive (Beryllium or Lithium) with existing bi-propellant systems</a:t>
            </a:r>
          </a:p>
          <a:p>
            <a:pPr marL="360000" lvl="1" indent="-270000">
              <a:lnSpc>
                <a:spcPct val="100000"/>
              </a:lnSpc>
              <a:spcBef>
                <a:spcPts val="600"/>
              </a:spcBef>
              <a:buSzPct val="100000"/>
              <a:buFont typeface="Noto Sans Symbols"/>
              <a:buChar char="▪"/>
            </a:pPr>
            <a:r>
              <a:rPr lang="en-US" sz="2200" dirty="0"/>
              <a:t>In these motors, the burning of the fuel with the oxidizer provides an </a:t>
            </a:r>
            <a:r>
              <a:rPr lang="en-US" sz="2200" dirty="0">
                <a:hlinkClick r:id="rId2" tooltip="Activation energy">
                  <a:extLst>
                    <a:ext uri="{A12FA001-AC4F-418D-AE19-62706E023703}">
                      <ahyp:hlinkClr xmlns:ahyp="http://schemas.microsoft.com/office/drawing/2018/hyperlinkcolor" val="tx"/>
                    </a:ext>
                  </a:extLst>
                </a:hlinkClick>
              </a:rPr>
              <a:t>activation energy</a:t>
            </a:r>
            <a:r>
              <a:rPr lang="en-US" sz="2200" dirty="0"/>
              <a:t> needed for a more energetic reaction between the oxidizer and the metal (a kind of staged combustion)</a:t>
            </a:r>
          </a:p>
          <a:p>
            <a:pPr marL="360000" lvl="1" indent="-270000">
              <a:lnSpc>
                <a:spcPct val="100000"/>
              </a:lnSpc>
              <a:spcBef>
                <a:spcPts val="600"/>
              </a:spcBef>
              <a:buSzPct val="100000"/>
              <a:buFont typeface="Noto Sans Symbols"/>
              <a:buChar char="▪"/>
            </a:pPr>
            <a:r>
              <a:rPr lang="en-US" sz="2200" dirty="0"/>
              <a:t>While theoretical modeling of these systems suggests an advantage over bipropellant motors, several factors limit their practical implementation, including the difficulty of injecting solid metal into the </a:t>
            </a:r>
            <a:r>
              <a:rPr lang="en-US" sz="2200" dirty="0">
                <a:hlinkClick r:id="rId3" tooltip="Thrust chamber">
                  <a:extLst>
                    <a:ext uri="{A12FA001-AC4F-418D-AE19-62706E023703}">
                      <ahyp:hlinkClr xmlns:ahyp="http://schemas.microsoft.com/office/drawing/2018/hyperlinkcolor" val="tx"/>
                    </a:ext>
                  </a:extLst>
                </a:hlinkClick>
              </a:rPr>
              <a:t>thrust chamber</a:t>
            </a:r>
            <a:r>
              <a:rPr lang="en-US" sz="2200" dirty="0"/>
              <a:t>; heat, mass, and momentum </a:t>
            </a:r>
            <a:r>
              <a:rPr lang="en-US" sz="2200" dirty="0">
                <a:hlinkClick r:id="rId4" tooltip="Transport phenomena">
                  <a:extLst>
                    <a:ext uri="{A12FA001-AC4F-418D-AE19-62706E023703}">
                      <ahyp:hlinkClr xmlns:ahyp="http://schemas.microsoft.com/office/drawing/2018/hyperlinkcolor" val="tx"/>
                    </a:ext>
                  </a:extLst>
                </a:hlinkClick>
              </a:rPr>
              <a:t>transport</a:t>
            </a:r>
            <a:r>
              <a:rPr lang="en-US" sz="2200" dirty="0"/>
              <a:t> limitations across phases; and the difficulty of achieving and sustaining combustion of the metal</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Tri-propellant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62</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549472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Liquid tri-propellant propulsion systems:</a:t>
            </a:r>
            <a:endParaRPr lang="en-US" sz="2200" dirty="0"/>
          </a:p>
          <a:p>
            <a:pPr marL="360000" lvl="1" indent="-270000">
              <a:lnSpc>
                <a:spcPct val="100000"/>
              </a:lnSpc>
              <a:spcBef>
                <a:spcPts val="600"/>
              </a:spcBef>
              <a:buSzPct val="100000"/>
              <a:buFont typeface="Noto Sans Symbols"/>
              <a:buChar char="▪"/>
            </a:pPr>
            <a:r>
              <a:rPr lang="en-US" sz="2200" dirty="0"/>
              <a:t>In the 1960s, an engine was fired using a mixture of liquid lithium, gaseous </a:t>
            </a:r>
            <a:r>
              <a:rPr lang="en-US" sz="2200" dirty="0">
                <a:hlinkClick r:id="rId2" tooltip="Hydrogen">
                  <a:extLst>
                    <a:ext uri="{A12FA001-AC4F-418D-AE19-62706E023703}">
                      <ahyp:hlinkClr xmlns:ahyp="http://schemas.microsoft.com/office/drawing/2018/hyperlinkcolor" val="tx"/>
                    </a:ext>
                  </a:extLst>
                </a:hlinkClick>
              </a:rPr>
              <a:t>hydrogen</a:t>
            </a:r>
            <a:r>
              <a:rPr lang="en-US" sz="2200" dirty="0"/>
              <a:t>, and liquid </a:t>
            </a:r>
            <a:r>
              <a:rPr lang="en-US" sz="2200" dirty="0">
                <a:hlinkClick r:id="rId3" tooltip="Fluorine">
                  <a:extLst>
                    <a:ext uri="{A12FA001-AC4F-418D-AE19-62706E023703}">
                      <ahyp:hlinkClr xmlns:ahyp="http://schemas.microsoft.com/office/drawing/2018/hyperlinkcolor" val="tx"/>
                    </a:ext>
                  </a:extLst>
                </a:hlinkClick>
              </a:rPr>
              <a:t>fluorine</a:t>
            </a:r>
            <a:r>
              <a:rPr lang="en-US" sz="2200" dirty="0"/>
              <a:t> to produce a </a:t>
            </a:r>
            <a:r>
              <a:rPr lang="en-US" sz="2200" dirty="0">
                <a:hlinkClick r:id="rId4" tooltip="Specific impulse">
                  <a:extLst>
                    <a:ext uri="{A12FA001-AC4F-418D-AE19-62706E023703}">
                      <ahyp:hlinkClr xmlns:ahyp="http://schemas.microsoft.com/office/drawing/2018/hyperlinkcolor" val="tx"/>
                    </a:ext>
                  </a:extLst>
                </a:hlinkClick>
              </a:rPr>
              <a:t>specific impulse</a:t>
            </a:r>
            <a:r>
              <a:rPr lang="en-US" sz="2200" dirty="0"/>
              <a:t> of 542 s</a:t>
            </a:r>
          </a:p>
          <a:p>
            <a:pPr marL="360000" lvl="1" indent="-270000">
              <a:lnSpc>
                <a:spcPct val="100000"/>
              </a:lnSpc>
              <a:spcBef>
                <a:spcPts val="600"/>
              </a:spcBef>
              <a:buSzPct val="100000"/>
              <a:buFont typeface="Noto Sans Symbols"/>
              <a:buChar char="▪"/>
            </a:pPr>
            <a:r>
              <a:rPr lang="en-US" sz="2200" dirty="0"/>
              <a:t>In sequential tri-propellant rockets, the fuel is changed during flight, so the motor can combine the high thrust of a dense fuel like </a:t>
            </a:r>
            <a:r>
              <a:rPr lang="en-US" sz="2200" dirty="0">
                <a:hlinkClick r:id="rId5" tooltip="Kerosene">
                  <a:extLst>
                    <a:ext uri="{A12FA001-AC4F-418D-AE19-62706E023703}">
                      <ahyp:hlinkClr xmlns:ahyp="http://schemas.microsoft.com/office/drawing/2018/hyperlinkcolor" val="tx"/>
                    </a:ext>
                  </a:extLst>
                </a:hlinkClick>
              </a:rPr>
              <a:t>kerosene</a:t>
            </a:r>
            <a:r>
              <a:rPr lang="en-US" sz="2200" dirty="0"/>
              <a:t> early in flight with the high specific impulse of a lighter fuel like </a:t>
            </a:r>
            <a:r>
              <a:rPr lang="en-US" sz="2200" dirty="0">
                <a:hlinkClick r:id="rId6" tooltip="Liquid hydrogen">
                  <a:extLst>
                    <a:ext uri="{A12FA001-AC4F-418D-AE19-62706E023703}">
                      <ahyp:hlinkClr xmlns:ahyp="http://schemas.microsoft.com/office/drawing/2018/hyperlinkcolor" val="tx"/>
                    </a:ext>
                  </a:extLst>
                </a:hlinkClick>
              </a:rPr>
              <a:t>liquid hydrogen</a:t>
            </a:r>
            <a:r>
              <a:rPr lang="en-US" sz="2200" dirty="0"/>
              <a:t> (LH2) later in flight</a:t>
            </a:r>
          </a:p>
          <a:p>
            <a:pPr marL="360000" lvl="1" indent="-270000">
              <a:lnSpc>
                <a:spcPct val="100000"/>
              </a:lnSpc>
              <a:spcBef>
                <a:spcPts val="600"/>
              </a:spcBef>
              <a:buSzPct val="100000"/>
              <a:buFont typeface="Noto Sans Symbols"/>
              <a:buChar char="▪"/>
            </a:pPr>
            <a:r>
              <a:rPr lang="en-US" sz="2200" dirty="0"/>
              <a:t>The result is a single engine providing some of the benefits of </a:t>
            </a:r>
            <a:r>
              <a:rPr lang="en-US" sz="2200" dirty="0">
                <a:hlinkClick r:id="rId7" tooltip="Staging (rocketry)">
                  <a:extLst>
                    <a:ext uri="{A12FA001-AC4F-418D-AE19-62706E023703}">
                      <ahyp:hlinkClr xmlns:ahyp="http://schemas.microsoft.com/office/drawing/2018/hyperlinkcolor" val="tx"/>
                    </a:ext>
                  </a:extLst>
                </a:hlinkClick>
              </a:rPr>
              <a:t>staging</a:t>
            </a:r>
            <a:endParaRPr lang="en-US" sz="22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Liquid Tri-propellant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63</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6715256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3" name="Titre 2">
            <a:extLst>
              <a:ext uri="{FF2B5EF4-FFF2-40B4-BE49-F238E27FC236}">
                <a16:creationId xmlns:a16="http://schemas.microsoft.com/office/drawing/2014/main" id="{FDF00702-A6A6-194F-8B81-3A1953643AD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64</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a:t>
            </a:r>
            <a:r>
              <a:rPr lang="en-US" sz="2400" noProof="0" dirty="0" err="1"/>
              <a:t>hemical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036106" y="1956185"/>
            <a:ext cx="424580" cy="1510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3749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Combustion</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3749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Detonation</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1606561"/>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Liquid propulsion systems</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Rotation Detonation Engine</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 Detonation Engine</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036107" y="5583554"/>
            <a:ext cx="4245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036107" y="6051256"/>
            <a:ext cx="4150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768034"/>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Gaseous propulsion systems</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419621"/>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Gelled propulsion systems</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247424"/>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Hybrid propulsion systems</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92584" y="4042424"/>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Solid propulsion systems</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036106" y="1117658"/>
            <a:ext cx="424579" cy="23488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036106" y="2769245"/>
            <a:ext cx="424579" cy="6972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036106" y="3466495"/>
            <a:ext cx="424578" cy="1305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036106" y="3466495"/>
            <a:ext cx="456478" cy="9255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0468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Chemical Propulsion Systems</a:t>
            </a:r>
          </a:p>
          <a:p>
            <a:pPr marL="360000" lvl="1" indent="-270000">
              <a:lnSpc>
                <a:spcPct val="100000"/>
              </a:lnSpc>
              <a:spcBef>
                <a:spcPts val="600"/>
              </a:spcBef>
              <a:buSzPct val="100000"/>
              <a:buFont typeface="Noto Sans Symbols"/>
              <a:buChar char="▪"/>
            </a:pPr>
            <a:r>
              <a:rPr lang="en-US" sz="2200" dirty="0"/>
              <a:t>Gaseous propulsion systems</a:t>
            </a:r>
          </a:p>
          <a:p>
            <a:pPr marL="360000" lvl="1" indent="-270000">
              <a:lnSpc>
                <a:spcPct val="100000"/>
              </a:lnSpc>
              <a:spcBef>
                <a:spcPts val="600"/>
              </a:spcBef>
              <a:buSzPct val="100000"/>
              <a:buFont typeface="Noto Sans Symbols"/>
              <a:buChar char="▪"/>
            </a:pPr>
            <a:r>
              <a:rPr lang="en-US" sz="2200" dirty="0"/>
              <a:t>Liquid propulsion systems</a:t>
            </a:r>
          </a:p>
          <a:p>
            <a:pPr marL="360000" lvl="1" indent="-270000">
              <a:lnSpc>
                <a:spcPct val="100000"/>
              </a:lnSpc>
              <a:spcBef>
                <a:spcPts val="600"/>
              </a:spcBef>
              <a:buSzPct val="100000"/>
              <a:buFont typeface="Noto Sans Symbols"/>
              <a:buChar char="▪"/>
            </a:pPr>
            <a:r>
              <a:rPr lang="en-US" sz="2200" b="1" u="sng" dirty="0"/>
              <a:t>Gelled propulsion systems</a:t>
            </a:r>
          </a:p>
          <a:p>
            <a:pPr marL="360000" lvl="1" indent="-270000">
              <a:lnSpc>
                <a:spcPct val="100000"/>
              </a:lnSpc>
              <a:spcBef>
                <a:spcPts val="600"/>
              </a:spcBef>
              <a:buSzPct val="100000"/>
              <a:buFont typeface="Noto Sans Symbols"/>
              <a:buChar char="▪"/>
            </a:pPr>
            <a:r>
              <a:rPr lang="en-US" sz="2200" dirty="0"/>
              <a:t>Solid propulsion systems</a:t>
            </a:r>
          </a:p>
          <a:p>
            <a:pPr marL="360000" lvl="1" indent="-270000">
              <a:lnSpc>
                <a:spcPct val="100000"/>
              </a:lnSpc>
              <a:spcBef>
                <a:spcPts val="600"/>
              </a:spcBef>
              <a:buSzPct val="100000"/>
              <a:buFont typeface="Noto Sans Symbols"/>
              <a:buChar char="▪"/>
            </a:pPr>
            <a:r>
              <a:rPr lang="en-US" sz="2200" dirty="0"/>
              <a:t>Hybrid (liquid / solid) propulsion systems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Gelled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65</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2960699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Chemical Propulsion Systems</a:t>
            </a:r>
          </a:p>
          <a:p>
            <a:pPr marL="360000" lvl="1" indent="-270000">
              <a:lnSpc>
                <a:spcPct val="100000"/>
              </a:lnSpc>
              <a:spcBef>
                <a:spcPts val="600"/>
              </a:spcBef>
              <a:buSzPct val="100000"/>
              <a:buFont typeface="Noto Sans Symbols"/>
              <a:buChar char="▪"/>
            </a:pPr>
            <a:r>
              <a:rPr lang="en-US" sz="2200" dirty="0"/>
              <a:t>Gaseous propulsion systems</a:t>
            </a:r>
          </a:p>
          <a:p>
            <a:pPr marL="360000" lvl="1" indent="-270000">
              <a:lnSpc>
                <a:spcPct val="100000"/>
              </a:lnSpc>
              <a:spcBef>
                <a:spcPts val="600"/>
              </a:spcBef>
              <a:buSzPct val="100000"/>
              <a:buFont typeface="Noto Sans Symbols"/>
              <a:buChar char="▪"/>
            </a:pPr>
            <a:r>
              <a:rPr lang="en-US" sz="2200" dirty="0"/>
              <a:t>Liquid propulsion systems</a:t>
            </a:r>
          </a:p>
          <a:p>
            <a:pPr marL="360000" lvl="1" indent="-270000">
              <a:lnSpc>
                <a:spcPct val="100000"/>
              </a:lnSpc>
              <a:spcBef>
                <a:spcPts val="600"/>
              </a:spcBef>
              <a:buSzPct val="100000"/>
              <a:buFont typeface="Noto Sans Symbols"/>
              <a:buChar char="▪"/>
            </a:pPr>
            <a:r>
              <a:rPr lang="en-US" sz="2200" dirty="0"/>
              <a:t>Gelled propulsion systems</a:t>
            </a:r>
          </a:p>
          <a:p>
            <a:pPr marL="360000" lvl="1" indent="-270000">
              <a:lnSpc>
                <a:spcPct val="100000"/>
              </a:lnSpc>
              <a:spcBef>
                <a:spcPts val="600"/>
              </a:spcBef>
              <a:buSzPct val="100000"/>
              <a:buFont typeface="Noto Sans Symbols"/>
              <a:buChar char="▪"/>
            </a:pPr>
            <a:r>
              <a:rPr lang="en-US" sz="2200" dirty="0"/>
              <a:t>Solid propulsion systems</a:t>
            </a:r>
          </a:p>
          <a:p>
            <a:pPr marL="360000" lvl="1" indent="-270000">
              <a:lnSpc>
                <a:spcPct val="100000"/>
              </a:lnSpc>
              <a:spcBef>
                <a:spcPts val="600"/>
              </a:spcBef>
              <a:buSzPct val="100000"/>
              <a:buFont typeface="Noto Sans Symbols"/>
              <a:buChar char="▪"/>
            </a:pPr>
            <a:r>
              <a:rPr lang="en-US" sz="2200" dirty="0"/>
              <a:t>Hybrid (liquid / solid) propulsion systems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Gelled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66</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Rechteck 8">
            <a:extLst>
              <a:ext uri="{FF2B5EF4-FFF2-40B4-BE49-F238E27FC236}">
                <a16:creationId xmlns:a16="http://schemas.microsoft.com/office/drawing/2014/main" id="{2AC344AB-920D-4E02-AA92-4B52F232022A}"/>
              </a:ext>
            </a:extLst>
          </p:cNvPr>
          <p:cNvSpPr/>
          <p:nvPr/>
        </p:nvSpPr>
        <p:spPr>
          <a:xfrm>
            <a:off x="330158" y="189000"/>
            <a:ext cx="11520000" cy="64800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50000"/>
                </a:schemeClr>
              </a:solidFill>
            </a:endParaRPr>
          </a:p>
        </p:txBody>
      </p:sp>
      <p:sp>
        <p:nvSpPr>
          <p:cNvPr id="10" name="Rechteck 9">
            <a:extLst>
              <a:ext uri="{FF2B5EF4-FFF2-40B4-BE49-F238E27FC236}">
                <a16:creationId xmlns:a16="http://schemas.microsoft.com/office/drawing/2014/main" id="{563C70D4-5880-469F-AECF-EB87B759585A}"/>
              </a:ext>
            </a:extLst>
          </p:cNvPr>
          <p:cNvSpPr/>
          <p:nvPr/>
        </p:nvSpPr>
        <p:spPr>
          <a:xfrm>
            <a:off x="1648919" y="368120"/>
            <a:ext cx="10080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Propellant Phase in Tanks</a:t>
            </a:r>
          </a:p>
        </p:txBody>
      </p:sp>
      <p:sp>
        <p:nvSpPr>
          <p:cNvPr id="11" name="Rechteck 10">
            <a:extLst>
              <a:ext uri="{FF2B5EF4-FFF2-40B4-BE49-F238E27FC236}">
                <a16:creationId xmlns:a16="http://schemas.microsoft.com/office/drawing/2014/main" id="{DEA562FC-87D0-4DEA-8CA6-1CFCDFD061B1}"/>
              </a:ext>
            </a:extLst>
          </p:cNvPr>
          <p:cNvSpPr/>
          <p:nvPr/>
        </p:nvSpPr>
        <p:spPr>
          <a:xfrm>
            <a:off x="1648919" y="1005248"/>
            <a:ext cx="288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Solid</a:t>
            </a:r>
          </a:p>
        </p:txBody>
      </p:sp>
      <p:sp>
        <p:nvSpPr>
          <p:cNvPr id="12" name="Rechteck 11">
            <a:extLst>
              <a:ext uri="{FF2B5EF4-FFF2-40B4-BE49-F238E27FC236}">
                <a16:creationId xmlns:a16="http://schemas.microsoft.com/office/drawing/2014/main" id="{00CD254B-77CC-4AD7-BCF2-84A13A6FF7C6}"/>
              </a:ext>
            </a:extLst>
          </p:cNvPr>
          <p:cNvSpPr/>
          <p:nvPr/>
        </p:nvSpPr>
        <p:spPr>
          <a:xfrm>
            <a:off x="4617541" y="1005248"/>
            <a:ext cx="414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Liquid</a:t>
            </a:r>
          </a:p>
        </p:txBody>
      </p:sp>
      <p:sp>
        <p:nvSpPr>
          <p:cNvPr id="13" name="Rechteck 12">
            <a:extLst>
              <a:ext uri="{FF2B5EF4-FFF2-40B4-BE49-F238E27FC236}">
                <a16:creationId xmlns:a16="http://schemas.microsoft.com/office/drawing/2014/main" id="{680E71E0-5A52-4A59-AF13-F66C83992EB0}"/>
              </a:ext>
            </a:extLst>
          </p:cNvPr>
          <p:cNvSpPr/>
          <p:nvPr/>
        </p:nvSpPr>
        <p:spPr>
          <a:xfrm>
            <a:off x="8848919" y="997300"/>
            <a:ext cx="288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Gas</a:t>
            </a:r>
          </a:p>
        </p:txBody>
      </p:sp>
      <p:sp>
        <p:nvSpPr>
          <p:cNvPr id="14" name="Rechteck 13">
            <a:extLst>
              <a:ext uri="{FF2B5EF4-FFF2-40B4-BE49-F238E27FC236}">
                <a16:creationId xmlns:a16="http://schemas.microsoft.com/office/drawing/2014/main" id="{9D3482C7-32F2-4BC4-AFFA-5862DF070E68}"/>
              </a:ext>
            </a:extLst>
          </p:cNvPr>
          <p:cNvSpPr/>
          <p:nvPr/>
        </p:nvSpPr>
        <p:spPr>
          <a:xfrm rot="16200000">
            <a:off x="-1762899" y="3819088"/>
            <a:ext cx="4932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Chemical Reaction</a:t>
            </a:r>
          </a:p>
        </p:txBody>
      </p:sp>
      <p:sp>
        <p:nvSpPr>
          <p:cNvPr id="15" name="Rechteck 14">
            <a:extLst>
              <a:ext uri="{FF2B5EF4-FFF2-40B4-BE49-F238E27FC236}">
                <a16:creationId xmlns:a16="http://schemas.microsoft.com/office/drawing/2014/main" id="{359163DE-5D70-4498-A8CB-5334384C1EFE}"/>
              </a:ext>
            </a:extLst>
          </p:cNvPr>
          <p:cNvSpPr/>
          <p:nvPr/>
        </p:nvSpPr>
        <p:spPr>
          <a:xfrm rot="16200000">
            <a:off x="703949" y="5655088"/>
            <a:ext cx="126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No</a:t>
            </a:r>
          </a:p>
        </p:txBody>
      </p:sp>
      <p:sp>
        <p:nvSpPr>
          <p:cNvPr id="16" name="Rechteck 15">
            <a:extLst>
              <a:ext uri="{FF2B5EF4-FFF2-40B4-BE49-F238E27FC236}">
                <a16:creationId xmlns:a16="http://schemas.microsoft.com/office/drawing/2014/main" id="{8DE546F2-0363-4F27-AF36-F109D12A33AB}"/>
              </a:ext>
            </a:extLst>
          </p:cNvPr>
          <p:cNvSpPr/>
          <p:nvPr/>
        </p:nvSpPr>
        <p:spPr>
          <a:xfrm rot="16200000">
            <a:off x="611723" y="4255279"/>
            <a:ext cx="144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Decomp</a:t>
            </a:r>
          </a:p>
        </p:txBody>
      </p:sp>
      <p:sp>
        <p:nvSpPr>
          <p:cNvPr id="17" name="Rechteck 16">
            <a:extLst>
              <a:ext uri="{FF2B5EF4-FFF2-40B4-BE49-F238E27FC236}">
                <a16:creationId xmlns:a16="http://schemas.microsoft.com/office/drawing/2014/main" id="{D6466687-3E4F-4E31-A6B5-231F8D3EDFDE}"/>
              </a:ext>
            </a:extLst>
          </p:cNvPr>
          <p:cNvSpPr/>
          <p:nvPr/>
        </p:nvSpPr>
        <p:spPr>
          <a:xfrm rot="16200000">
            <a:off x="269723" y="2431535"/>
            <a:ext cx="2124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Combustion</a:t>
            </a:r>
          </a:p>
        </p:txBody>
      </p:sp>
      <p:sp>
        <p:nvSpPr>
          <p:cNvPr id="18" name="Rechteck 17">
            <a:extLst>
              <a:ext uri="{FF2B5EF4-FFF2-40B4-BE49-F238E27FC236}">
                <a16:creationId xmlns:a16="http://schemas.microsoft.com/office/drawing/2014/main" id="{FADCDE97-B7E6-40AC-93E6-11AEEDDD8346}"/>
              </a:ext>
            </a:extLst>
          </p:cNvPr>
          <p:cNvSpPr/>
          <p:nvPr/>
        </p:nvSpPr>
        <p:spPr>
          <a:xfrm>
            <a:off x="3973081" y="2636221"/>
            <a:ext cx="2019755" cy="54000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Gelled</a:t>
            </a:r>
          </a:p>
        </p:txBody>
      </p:sp>
      <p:sp>
        <p:nvSpPr>
          <p:cNvPr id="19" name="Textfeld 18">
            <a:extLst>
              <a:ext uri="{FF2B5EF4-FFF2-40B4-BE49-F238E27FC236}">
                <a16:creationId xmlns:a16="http://schemas.microsoft.com/office/drawing/2014/main" id="{F1C40EE5-8469-44B3-B3D1-B5E4CEC9EF85}"/>
              </a:ext>
            </a:extLst>
          </p:cNvPr>
          <p:cNvSpPr txBox="1"/>
          <p:nvPr/>
        </p:nvSpPr>
        <p:spPr>
          <a:xfrm>
            <a:off x="5035878" y="2677811"/>
            <a:ext cx="4140000" cy="461665"/>
          </a:xfrm>
          <a:prstGeom prst="rect">
            <a:avLst/>
          </a:prstGeom>
          <a:noFill/>
        </p:spPr>
        <p:txBody>
          <a:bodyPr wrap="square" rtlCol="0">
            <a:spAutoFit/>
          </a:bodyPr>
          <a:lstStyle/>
          <a:p>
            <a:pPr algn="ctr"/>
            <a:r>
              <a:rPr lang="en-US" sz="2400" dirty="0">
                <a:solidFill>
                  <a:schemeClr val="tx1">
                    <a:lumMod val="50000"/>
                  </a:schemeClr>
                </a:solidFill>
              </a:rPr>
              <a:t>Liquid Thruster</a:t>
            </a:r>
          </a:p>
        </p:txBody>
      </p:sp>
    </p:spTree>
    <p:extLst>
      <p:ext uri="{BB962C8B-B14F-4D97-AF65-F5344CB8AC3E}">
        <p14:creationId xmlns:p14="http://schemas.microsoft.com/office/powerpoint/2010/main" val="22600595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t>Architecture for Gelled Bi-propellant Combustion Propulsion Systems:</a:t>
            </a:r>
            <a:endParaRPr lang="en-US" dirty="0">
              <a:solidFill>
                <a:schemeClr val="tx1"/>
              </a:solidFill>
            </a:endParaRP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Gelled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67</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Ellipse 8">
            <a:extLst>
              <a:ext uri="{FF2B5EF4-FFF2-40B4-BE49-F238E27FC236}">
                <a16:creationId xmlns:a16="http://schemas.microsoft.com/office/drawing/2014/main" id="{7632F41A-5FBC-4071-9A26-BD72D7804D1F}"/>
              </a:ext>
            </a:extLst>
          </p:cNvPr>
          <p:cNvSpPr/>
          <p:nvPr/>
        </p:nvSpPr>
        <p:spPr>
          <a:xfrm>
            <a:off x="3108789" y="3184218"/>
            <a:ext cx="1378634" cy="1308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leichschenkliges Dreieck 9">
            <a:extLst>
              <a:ext uri="{FF2B5EF4-FFF2-40B4-BE49-F238E27FC236}">
                <a16:creationId xmlns:a16="http://schemas.microsoft.com/office/drawing/2014/main" id="{B390A209-AC09-4B3B-987A-95392079DCA9}"/>
              </a:ext>
            </a:extLst>
          </p:cNvPr>
          <p:cNvSpPr/>
          <p:nvPr/>
        </p:nvSpPr>
        <p:spPr>
          <a:xfrm rot="16200000">
            <a:off x="8004345" y="4703525"/>
            <a:ext cx="956603" cy="11254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Verbinder: gewinkelt 10">
            <a:extLst>
              <a:ext uri="{FF2B5EF4-FFF2-40B4-BE49-F238E27FC236}">
                <a16:creationId xmlns:a16="http://schemas.microsoft.com/office/drawing/2014/main" id="{37F70142-47D1-4E26-AA9D-876270EC51F6}"/>
              </a:ext>
            </a:extLst>
          </p:cNvPr>
          <p:cNvCxnSpPr>
            <a:cxnSpLocks/>
            <a:stCxn id="9" idx="4"/>
          </p:cNvCxnSpPr>
          <p:nvPr/>
        </p:nvCxnSpPr>
        <p:spPr>
          <a:xfrm rot="16200000" flipH="1">
            <a:off x="5471471" y="2819147"/>
            <a:ext cx="773720" cy="4120451"/>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2" name="Multiplikationszeichen 11">
            <a:extLst>
              <a:ext uri="{FF2B5EF4-FFF2-40B4-BE49-F238E27FC236}">
                <a16:creationId xmlns:a16="http://schemas.microsoft.com/office/drawing/2014/main" id="{CAD2B177-7AC4-4DB9-B935-408534E6ADEB}"/>
              </a:ext>
            </a:extLst>
          </p:cNvPr>
          <p:cNvSpPr/>
          <p:nvPr/>
        </p:nvSpPr>
        <p:spPr>
          <a:xfrm>
            <a:off x="6758758" y="4960384"/>
            <a:ext cx="690507" cy="62787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feld 12">
            <a:extLst>
              <a:ext uri="{FF2B5EF4-FFF2-40B4-BE49-F238E27FC236}">
                <a16:creationId xmlns:a16="http://schemas.microsoft.com/office/drawing/2014/main" id="{CF482B36-1D39-4B69-97C9-87A41AF287DE}"/>
              </a:ext>
            </a:extLst>
          </p:cNvPr>
          <p:cNvSpPr txBox="1"/>
          <p:nvPr/>
        </p:nvSpPr>
        <p:spPr>
          <a:xfrm>
            <a:off x="4631147" y="3607532"/>
            <a:ext cx="869149" cy="461665"/>
          </a:xfrm>
          <a:prstGeom prst="rect">
            <a:avLst/>
          </a:prstGeom>
          <a:noFill/>
        </p:spPr>
        <p:txBody>
          <a:bodyPr wrap="none" rtlCol="0">
            <a:spAutoFit/>
          </a:bodyPr>
          <a:lstStyle/>
          <a:p>
            <a:r>
              <a:rPr lang="de-DE" sz="2400" dirty="0">
                <a:solidFill>
                  <a:schemeClr val="dk1"/>
                </a:solidFill>
              </a:rPr>
              <a:t>Tank</a:t>
            </a:r>
            <a:endParaRPr lang="en-US" sz="2400" dirty="0">
              <a:solidFill>
                <a:schemeClr val="dk1"/>
              </a:solidFill>
            </a:endParaRPr>
          </a:p>
        </p:txBody>
      </p:sp>
      <p:sp>
        <p:nvSpPr>
          <p:cNvPr id="14" name="Textfeld 13">
            <a:extLst>
              <a:ext uri="{FF2B5EF4-FFF2-40B4-BE49-F238E27FC236}">
                <a16:creationId xmlns:a16="http://schemas.microsoft.com/office/drawing/2014/main" id="{A65EF835-31D2-4AAA-A0C0-E9C6630317BA}"/>
              </a:ext>
            </a:extLst>
          </p:cNvPr>
          <p:cNvSpPr txBox="1"/>
          <p:nvPr/>
        </p:nvSpPr>
        <p:spPr>
          <a:xfrm>
            <a:off x="6619569" y="4512116"/>
            <a:ext cx="955711" cy="461665"/>
          </a:xfrm>
          <a:prstGeom prst="rect">
            <a:avLst/>
          </a:prstGeom>
          <a:noFill/>
        </p:spPr>
        <p:txBody>
          <a:bodyPr wrap="none" rtlCol="0">
            <a:spAutoFit/>
          </a:bodyPr>
          <a:lstStyle/>
          <a:p>
            <a:r>
              <a:rPr lang="de-DE" sz="2400" dirty="0">
                <a:solidFill>
                  <a:schemeClr val="dk1"/>
                </a:solidFill>
              </a:rPr>
              <a:t>Valve</a:t>
            </a:r>
            <a:endParaRPr lang="en-US" sz="2400" dirty="0">
              <a:solidFill>
                <a:schemeClr val="dk1"/>
              </a:solidFill>
            </a:endParaRPr>
          </a:p>
        </p:txBody>
      </p:sp>
      <p:sp>
        <p:nvSpPr>
          <p:cNvPr id="15" name="Textfeld 14">
            <a:extLst>
              <a:ext uri="{FF2B5EF4-FFF2-40B4-BE49-F238E27FC236}">
                <a16:creationId xmlns:a16="http://schemas.microsoft.com/office/drawing/2014/main" id="{DE8FDE41-4338-41D1-A632-6351CC04C4B8}"/>
              </a:ext>
            </a:extLst>
          </p:cNvPr>
          <p:cNvSpPr txBox="1"/>
          <p:nvPr/>
        </p:nvSpPr>
        <p:spPr>
          <a:xfrm>
            <a:off x="8139473" y="4180919"/>
            <a:ext cx="1297150" cy="461665"/>
          </a:xfrm>
          <a:prstGeom prst="rect">
            <a:avLst/>
          </a:prstGeom>
          <a:noFill/>
        </p:spPr>
        <p:txBody>
          <a:bodyPr wrap="none" rtlCol="0">
            <a:spAutoFit/>
          </a:bodyPr>
          <a:lstStyle/>
          <a:p>
            <a:r>
              <a:rPr lang="de-DE" sz="2400" dirty="0" err="1">
                <a:solidFill>
                  <a:schemeClr val="dk1"/>
                </a:solidFill>
              </a:rPr>
              <a:t>Exhaust</a:t>
            </a:r>
            <a:endParaRPr lang="en-US" sz="2400" dirty="0">
              <a:solidFill>
                <a:schemeClr val="dk1"/>
              </a:solidFill>
            </a:endParaRPr>
          </a:p>
        </p:txBody>
      </p:sp>
      <p:sp>
        <p:nvSpPr>
          <p:cNvPr id="16" name="Textfeld 15">
            <a:extLst>
              <a:ext uri="{FF2B5EF4-FFF2-40B4-BE49-F238E27FC236}">
                <a16:creationId xmlns:a16="http://schemas.microsoft.com/office/drawing/2014/main" id="{74C6B25B-7A05-483D-9F9F-9307497F649E}"/>
              </a:ext>
            </a:extLst>
          </p:cNvPr>
          <p:cNvSpPr txBox="1"/>
          <p:nvPr/>
        </p:nvSpPr>
        <p:spPr>
          <a:xfrm>
            <a:off x="1908654" y="3031343"/>
            <a:ext cx="1521570" cy="461665"/>
          </a:xfrm>
          <a:prstGeom prst="rect">
            <a:avLst/>
          </a:prstGeom>
          <a:noFill/>
        </p:spPr>
        <p:txBody>
          <a:bodyPr wrap="none" rtlCol="0">
            <a:spAutoFit/>
          </a:bodyPr>
          <a:lstStyle/>
          <a:p>
            <a:r>
              <a:rPr lang="de-DE" sz="2400" dirty="0">
                <a:solidFill>
                  <a:schemeClr val="dk1"/>
                </a:solidFill>
              </a:rPr>
              <a:t>Regulator</a:t>
            </a:r>
            <a:endParaRPr lang="en-US" sz="2400" dirty="0">
              <a:solidFill>
                <a:schemeClr val="dk1"/>
              </a:solidFill>
            </a:endParaRPr>
          </a:p>
        </p:txBody>
      </p:sp>
      <p:sp>
        <p:nvSpPr>
          <p:cNvPr id="17" name="Ellipse 16">
            <a:extLst>
              <a:ext uri="{FF2B5EF4-FFF2-40B4-BE49-F238E27FC236}">
                <a16:creationId xmlns:a16="http://schemas.microsoft.com/office/drawing/2014/main" id="{8B7F1D76-1D95-426B-95F6-495280076DE3}"/>
              </a:ext>
            </a:extLst>
          </p:cNvPr>
          <p:cNvSpPr/>
          <p:nvPr/>
        </p:nvSpPr>
        <p:spPr>
          <a:xfrm>
            <a:off x="1356143" y="3340131"/>
            <a:ext cx="955711" cy="9964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Gerader Verbinder 17">
            <a:extLst>
              <a:ext uri="{FF2B5EF4-FFF2-40B4-BE49-F238E27FC236}">
                <a16:creationId xmlns:a16="http://schemas.microsoft.com/office/drawing/2014/main" id="{14FCF0F1-9A06-4EA4-8398-B5A98E7C1EBF}"/>
              </a:ext>
            </a:extLst>
          </p:cNvPr>
          <p:cNvCxnSpPr>
            <a:cxnSpLocks/>
            <a:stCxn id="17" idx="6"/>
            <a:endCxn id="9" idx="2"/>
          </p:cNvCxnSpPr>
          <p:nvPr/>
        </p:nvCxnSpPr>
        <p:spPr>
          <a:xfrm>
            <a:off x="2311854" y="3838364"/>
            <a:ext cx="796935" cy="2"/>
          </a:xfrm>
          <a:prstGeom prst="line">
            <a:avLst/>
          </a:prstGeom>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26306389-606A-4DC0-88DD-3CCBD73C2991}"/>
              </a:ext>
            </a:extLst>
          </p:cNvPr>
          <p:cNvSpPr/>
          <p:nvPr/>
        </p:nvSpPr>
        <p:spPr>
          <a:xfrm>
            <a:off x="2407732" y="3541306"/>
            <a:ext cx="576775" cy="614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a:t>
            </a:r>
          </a:p>
        </p:txBody>
      </p:sp>
      <p:sp>
        <p:nvSpPr>
          <p:cNvPr id="20" name="Textfeld 19">
            <a:extLst>
              <a:ext uri="{FF2B5EF4-FFF2-40B4-BE49-F238E27FC236}">
                <a16:creationId xmlns:a16="http://schemas.microsoft.com/office/drawing/2014/main" id="{58DA685A-ADF3-4F90-8A5D-F76C72AED32E}"/>
              </a:ext>
            </a:extLst>
          </p:cNvPr>
          <p:cNvSpPr txBox="1"/>
          <p:nvPr/>
        </p:nvSpPr>
        <p:spPr>
          <a:xfrm>
            <a:off x="1077348" y="4492512"/>
            <a:ext cx="1673856" cy="830997"/>
          </a:xfrm>
          <a:prstGeom prst="rect">
            <a:avLst/>
          </a:prstGeom>
          <a:noFill/>
        </p:spPr>
        <p:txBody>
          <a:bodyPr wrap="none" rtlCol="0">
            <a:spAutoFit/>
          </a:bodyPr>
          <a:lstStyle/>
          <a:p>
            <a:pPr algn="ctr"/>
            <a:r>
              <a:rPr lang="de-DE" sz="2400" dirty="0" err="1">
                <a:solidFill>
                  <a:schemeClr val="dk1"/>
                </a:solidFill>
              </a:rPr>
              <a:t>Pressurant</a:t>
            </a:r>
            <a:endParaRPr lang="de-DE" sz="2400" dirty="0">
              <a:solidFill>
                <a:schemeClr val="dk1"/>
              </a:solidFill>
            </a:endParaRPr>
          </a:p>
          <a:p>
            <a:pPr algn="ctr"/>
            <a:r>
              <a:rPr lang="de-DE" sz="2400" dirty="0">
                <a:solidFill>
                  <a:schemeClr val="dk1"/>
                </a:solidFill>
              </a:rPr>
              <a:t>Tank</a:t>
            </a:r>
            <a:endParaRPr lang="en-US" sz="2400" dirty="0">
              <a:solidFill>
                <a:schemeClr val="dk1"/>
              </a:solidFill>
            </a:endParaRPr>
          </a:p>
        </p:txBody>
      </p:sp>
      <p:sp>
        <p:nvSpPr>
          <p:cNvPr id="21" name="Kreis: nicht ausgefüllt 20">
            <a:extLst>
              <a:ext uri="{FF2B5EF4-FFF2-40B4-BE49-F238E27FC236}">
                <a16:creationId xmlns:a16="http://schemas.microsoft.com/office/drawing/2014/main" id="{478A0976-98F0-4ECB-BB90-E068A0218064}"/>
              </a:ext>
            </a:extLst>
          </p:cNvPr>
          <p:cNvSpPr/>
          <p:nvPr/>
        </p:nvSpPr>
        <p:spPr>
          <a:xfrm>
            <a:off x="7504940" y="4960384"/>
            <a:ext cx="564193" cy="59770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feld 21">
            <a:extLst>
              <a:ext uri="{FF2B5EF4-FFF2-40B4-BE49-F238E27FC236}">
                <a16:creationId xmlns:a16="http://schemas.microsoft.com/office/drawing/2014/main" id="{89A4E620-D583-4CCB-A75E-3B8AC44F759A}"/>
              </a:ext>
            </a:extLst>
          </p:cNvPr>
          <p:cNvSpPr txBox="1"/>
          <p:nvPr/>
        </p:nvSpPr>
        <p:spPr>
          <a:xfrm>
            <a:off x="6915643" y="5590897"/>
            <a:ext cx="1829347" cy="461665"/>
          </a:xfrm>
          <a:prstGeom prst="rect">
            <a:avLst/>
          </a:prstGeom>
          <a:noFill/>
        </p:spPr>
        <p:txBody>
          <a:bodyPr wrap="none" rtlCol="0">
            <a:spAutoFit/>
          </a:bodyPr>
          <a:lstStyle/>
          <a:p>
            <a:r>
              <a:rPr lang="de-DE" sz="2400" dirty="0" err="1">
                <a:solidFill>
                  <a:schemeClr val="dk1"/>
                </a:solidFill>
              </a:rPr>
              <a:t>Combustion</a:t>
            </a:r>
            <a:endParaRPr lang="en-US" sz="2400" dirty="0">
              <a:solidFill>
                <a:schemeClr val="dk1"/>
              </a:solidFill>
            </a:endParaRPr>
          </a:p>
        </p:txBody>
      </p:sp>
      <p:sp>
        <p:nvSpPr>
          <p:cNvPr id="23" name="Ellipse 22">
            <a:extLst>
              <a:ext uri="{FF2B5EF4-FFF2-40B4-BE49-F238E27FC236}">
                <a16:creationId xmlns:a16="http://schemas.microsoft.com/office/drawing/2014/main" id="{92BAE7DC-1138-4843-8322-28723592E66E}"/>
              </a:ext>
            </a:extLst>
          </p:cNvPr>
          <p:cNvSpPr/>
          <p:nvPr/>
        </p:nvSpPr>
        <p:spPr>
          <a:xfrm>
            <a:off x="5666763" y="2872384"/>
            <a:ext cx="1378634" cy="1308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Verbinder: gewinkelt 23">
            <a:extLst>
              <a:ext uri="{FF2B5EF4-FFF2-40B4-BE49-F238E27FC236}">
                <a16:creationId xmlns:a16="http://schemas.microsoft.com/office/drawing/2014/main" id="{62AC2D7E-A7B7-43C5-9805-18224E2D1032}"/>
              </a:ext>
            </a:extLst>
          </p:cNvPr>
          <p:cNvCxnSpPr>
            <a:cxnSpLocks/>
            <a:stCxn id="23" idx="6"/>
            <a:endCxn id="21" idx="0"/>
          </p:cNvCxnSpPr>
          <p:nvPr/>
        </p:nvCxnSpPr>
        <p:spPr>
          <a:xfrm>
            <a:off x="7045397" y="3526532"/>
            <a:ext cx="741640" cy="1433852"/>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25" name="Multiplikationszeichen 24">
            <a:extLst>
              <a:ext uri="{FF2B5EF4-FFF2-40B4-BE49-F238E27FC236}">
                <a16:creationId xmlns:a16="http://schemas.microsoft.com/office/drawing/2014/main" id="{9DFFEA00-EBA5-4CBD-8559-C9596010254E}"/>
              </a:ext>
            </a:extLst>
          </p:cNvPr>
          <p:cNvSpPr/>
          <p:nvPr/>
        </p:nvSpPr>
        <p:spPr>
          <a:xfrm>
            <a:off x="7463626" y="3654518"/>
            <a:ext cx="690507" cy="62787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feld 25">
            <a:extLst>
              <a:ext uri="{FF2B5EF4-FFF2-40B4-BE49-F238E27FC236}">
                <a16:creationId xmlns:a16="http://schemas.microsoft.com/office/drawing/2014/main" id="{B212AFE6-ADFD-4D9B-B06D-73E34E2F820C}"/>
              </a:ext>
            </a:extLst>
          </p:cNvPr>
          <p:cNvSpPr txBox="1"/>
          <p:nvPr/>
        </p:nvSpPr>
        <p:spPr>
          <a:xfrm>
            <a:off x="8138091" y="3731858"/>
            <a:ext cx="955711" cy="461665"/>
          </a:xfrm>
          <a:prstGeom prst="rect">
            <a:avLst/>
          </a:prstGeom>
          <a:noFill/>
        </p:spPr>
        <p:txBody>
          <a:bodyPr wrap="none" rtlCol="0">
            <a:spAutoFit/>
          </a:bodyPr>
          <a:lstStyle/>
          <a:p>
            <a:r>
              <a:rPr lang="de-DE" sz="2400" dirty="0">
                <a:solidFill>
                  <a:schemeClr val="dk1"/>
                </a:solidFill>
              </a:rPr>
              <a:t>Valve</a:t>
            </a:r>
            <a:endParaRPr lang="en-US" sz="2400" dirty="0">
              <a:solidFill>
                <a:schemeClr val="dk1"/>
              </a:solidFill>
            </a:endParaRPr>
          </a:p>
        </p:txBody>
      </p:sp>
      <p:sp>
        <p:nvSpPr>
          <p:cNvPr id="27" name="Textfeld 26">
            <a:extLst>
              <a:ext uri="{FF2B5EF4-FFF2-40B4-BE49-F238E27FC236}">
                <a16:creationId xmlns:a16="http://schemas.microsoft.com/office/drawing/2014/main" id="{AB9589AB-0D61-41E0-93BF-5500866A88BB}"/>
              </a:ext>
            </a:extLst>
          </p:cNvPr>
          <p:cNvSpPr txBox="1"/>
          <p:nvPr/>
        </p:nvSpPr>
        <p:spPr>
          <a:xfrm>
            <a:off x="8363951" y="2633935"/>
            <a:ext cx="1521570" cy="461665"/>
          </a:xfrm>
          <a:prstGeom prst="rect">
            <a:avLst/>
          </a:prstGeom>
          <a:noFill/>
        </p:spPr>
        <p:txBody>
          <a:bodyPr wrap="none" rtlCol="0">
            <a:spAutoFit/>
          </a:bodyPr>
          <a:lstStyle/>
          <a:p>
            <a:r>
              <a:rPr lang="de-DE" sz="2400" dirty="0">
                <a:solidFill>
                  <a:schemeClr val="dk1"/>
                </a:solidFill>
              </a:rPr>
              <a:t>Regulator</a:t>
            </a:r>
            <a:endParaRPr lang="en-US" sz="2400" dirty="0">
              <a:solidFill>
                <a:schemeClr val="dk1"/>
              </a:solidFill>
            </a:endParaRPr>
          </a:p>
        </p:txBody>
      </p:sp>
      <p:sp>
        <p:nvSpPr>
          <p:cNvPr id="28" name="Ellipse 27">
            <a:extLst>
              <a:ext uri="{FF2B5EF4-FFF2-40B4-BE49-F238E27FC236}">
                <a16:creationId xmlns:a16="http://schemas.microsoft.com/office/drawing/2014/main" id="{D6D4279C-D4F2-41FB-AB0D-654DE3D3D2DF}"/>
              </a:ext>
            </a:extLst>
          </p:cNvPr>
          <p:cNvSpPr/>
          <p:nvPr/>
        </p:nvSpPr>
        <p:spPr>
          <a:xfrm>
            <a:off x="10054784" y="2645610"/>
            <a:ext cx="955711" cy="8943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feld 28">
            <a:extLst>
              <a:ext uri="{FF2B5EF4-FFF2-40B4-BE49-F238E27FC236}">
                <a16:creationId xmlns:a16="http://schemas.microsoft.com/office/drawing/2014/main" id="{BFEDABEE-A299-4361-949A-9E641BCD70A3}"/>
              </a:ext>
            </a:extLst>
          </p:cNvPr>
          <p:cNvSpPr txBox="1"/>
          <p:nvPr/>
        </p:nvSpPr>
        <p:spPr>
          <a:xfrm>
            <a:off x="9705309" y="3698473"/>
            <a:ext cx="1673856" cy="830997"/>
          </a:xfrm>
          <a:prstGeom prst="rect">
            <a:avLst/>
          </a:prstGeom>
          <a:noFill/>
        </p:spPr>
        <p:txBody>
          <a:bodyPr wrap="none" rtlCol="0">
            <a:spAutoFit/>
          </a:bodyPr>
          <a:lstStyle/>
          <a:p>
            <a:pPr algn="ctr"/>
            <a:r>
              <a:rPr lang="de-DE" sz="2400" dirty="0" err="1">
                <a:solidFill>
                  <a:schemeClr val="dk1"/>
                </a:solidFill>
              </a:rPr>
              <a:t>Pressurant</a:t>
            </a:r>
            <a:endParaRPr lang="de-DE" sz="2400" dirty="0">
              <a:solidFill>
                <a:schemeClr val="dk1"/>
              </a:solidFill>
            </a:endParaRPr>
          </a:p>
          <a:p>
            <a:pPr algn="ctr"/>
            <a:r>
              <a:rPr lang="de-DE" sz="2400" dirty="0">
                <a:solidFill>
                  <a:schemeClr val="dk1"/>
                </a:solidFill>
              </a:rPr>
              <a:t>Tank</a:t>
            </a:r>
            <a:endParaRPr lang="en-US" sz="2400" dirty="0">
              <a:solidFill>
                <a:schemeClr val="dk1"/>
              </a:solidFill>
            </a:endParaRPr>
          </a:p>
        </p:txBody>
      </p:sp>
      <p:cxnSp>
        <p:nvCxnSpPr>
          <p:cNvPr id="30" name="Gerader Verbinder 29">
            <a:extLst>
              <a:ext uri="{FF2B5EF4-FFF2-40B4-BE49-F238E27FC236}">
                <a16:creationId xmlns:a16="http://schemas.microsoft.com/office/drawing/2014/main" id="{DB8D9D0A-6B60-4BE9-92AE-4857AC024952}"/>
              </a:ext>
            </a:extLst>
          </p:cNvPr>
          <p:cNvCxnSpPr>
            <a:cxnSpLocks/>
            <a:stCxn id="23" idx="7"/>
            <a:endCxn id="28" idx="2"/>
          </p:cNvCxnSpPr>
          <p:nvPr/>
        </p:nvCxnSpPr>
        <p:spPr>
          <a:xfrm>
            <a:off x="6843501" y="3063979"/>
            <a:ext cx="3211283" cy="28790"/>
          </a:xfrm>
          <a:prstGeom prst="line">
            <a:avLst/>
          </a:prstGeom>
        </p:spPr>
        <p:style>
          <a:lnRef idx="1">
            <a:schemeClr val="accent1"/>
          </a:lnRef>
          <a:fillRef idx="0">
            <a:schemeClr val="accent1"/>
          </a:fillRef>
          <a:effectRef idx="0">
            <a:schemeClr val="accent1"/>
          </a:effectRef>
          <a:fontRef idx="minor">
            <a:schemeClr val="tx1"/>
          </a:fontRef>
        </p:style>
      </p:cxnSp>
      <p:sp>
        <p:nvSpPr>
          <p:cNvPr id="31" name="Ellipse 30">
            <a:extLst>
              <a:ext uri="{FF2B5EF4-FFF2-40B4-BE49-F238E27FC236}">
                <a16:creationId xmlns:a16="http://schemas.microsoft.com/office/drawing/2014/main" id="{86D35C33-EC13-408A-89A9-FCB9D1984131}"/>
              </a:ext>
            </a:extLst>
          </p:cNvPr>
          <p:cNvSpPr/>
          <p:nvPr/>
        </p:nvSpPr>
        <p:spPr>
          <a:xfrm>
            <a:off x="7826001" y="2775396"/>
            <a:ext cx="576775" cy="614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a:t>
            </a:r>
          </a:p>
        </p:txBody>
      </p:sp>
    </p:spTree>
    <p:extLst>
      <p:ext uri="{BB962C8B-B14F-4D97-AF65-F5344CB8AC3E}">
        <p14:creationId xmlns:p14="http://schemas.microsoft.com/office/powerpoint/2010/main" val="35201045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Gelled Propulsion Systems:</a:t>
            </a:r>
          </a:p>
          <a:p>
            <a:pPr marL="360000" lvl="1" indent="-270000">
              <a:lnSpc>
                <a:spcPct val="100000"/>
              </a:lnSpc>
              <a:spcBef>
                <a:spcPts val="600"/>
              </a:spcBef>
              <a:buSzPct val="100000"/>
              <a:buFont typeface="Noto Sans Symbols"/>
              <a:buChar char="▪"/>
            </a:pPr>
            <a:r>
              <a:rPr lang="en-US" sz="2200" dirty="0"/>
              <a:t>Gelled propellants are produced from liquid fuels and gelling agents</a:t>
            </a:r>
          </a:p>
          <a:p>
            <a:pPr marL="360000" lvl="1" indent="-270000">
              <a:lnSpc>
                <a:spcPct val="100000"/>
              </a:lnSpc>
              <a:spcBef>
                <a:spcPts val="600"/>
              </a:spcBef>
              <a:buSzPct val="100000"/>
              <a:buFont typeface="Noto Sans Symbols"/>
              <a:buChar char="▪"/>
            </a:pPr>
            <a:r>
              <a:rPr lang="en-US" sz="2200" dirty="0"/>
              <a:t>Once in a tank, i.e. in idle state, they change from solid into liquid state when shear stress is applied</a:t>
            </a:r>
          </a:p>
          <a:p>
            <a:pPr marL="360000" lvl="1" indent="-270000">
              <a:lnSpc>
                <a:spcPct val="100000"/>
              </a:lnSpc>
              <a:spcBef>
                <a:spcPts val="600"/>
              </a:spcBef>
              <a:buSzPct val="100000"/>
              <a:buFont typeface="Noto Sans Symbols"/>
              <a:buChar char="▪"/>
            </a:pPr>
            <a:r>
              <a:rPr lang="en-US" sz="2200" dirty="0"/>
              <a:t>This particular feature provides a combination of major advantages to gelled propellants for use in liquid and solid propellants</a:t>
            </a:r>
          </a:p>
          <a:p>
            <a:pPr marL="360000" lvl="1" indent="-270000">
              <a:lnSpc>
                <a:spcPct val="100000"/>
              </a:lnSpc>
              <a:spcBef>
                <a:spcPts val="600"/>
              </a:spcBef>
              <a:buSzPct val="100000"/>
              <a:buFont typeface="Noto Sans Symbols"/>
              <a:buChar char="▪"/>
            </a:pPr>
            <a:r>
              <a:rPr lang="en-US" sz="2200" dirty="0"/>
              <a:t>Developing such highly performing and advantageous propellants requires still comprehensive research</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Gelled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68</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0030179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Gelled Propulsion Systems:</a:t>
            </a:r>
          </a:p>
          <a:p>
            <a:pPr marL="360000" lvl="1" indent="-270000">
              <a:lnSpc>
                <a:spcPct val="100000"/>
              </a:lnSpc>
              <a:spcBef>
                <a:spcPts val="600"/>
              </a:spcBef>
              <a:buSzPct val="100000"/>
              <a:buFont typeface="Noto Sans Symbols"/>
              <a:buChar char="▪"/>
            </a:pPr>
            <a:r>
              <a:rPr lang="en-US" sz="2200" dirty="0"/>
              <a:t>Physical-chemical laboratory is needed to analyze rheological and physical features of gelled propellants, like viscosity and surface tension</a:t>
            </a:r>
          </a:p>
          <a:p>
            <a:pPr marL="360000" lvl="1" indent="-270000">
              <a:lnSpc>
                <a:spcPct val="100000"/>
              </a:lnSpc>
              <a:spcBef>
                <a:spcPts val="600"/>
              </a:spcBef>
              <a:buSzPct val="100000"/>
              <a:buFont typeface="Noto Sans Symbols"/>
              <a:buChar char="▪"/>
            </a:pPr>
            <a:r>
              <a:rPr lang="en-US" sz="2200" dirty="0"/>
              <a:t>The special rheological and physical features of gelled propellants may differ significantly from conventional liquid fuels in terms of fuel conditioning (vaporization and injection) in the combustion chamber</a:t>
            </a:r>
          </a:p>
          <a:p>
            <a:pPr marL="360000" lvl="1" indent="-270000">
              <a:lnSpc>
                <a:spcPct val="100000"/>
              </a:lnSpc>
              <a:spcBef>
                <a:spcPts val="600"/>
              </a:spcBef>
              <a:buSzPct val="100000"/>
              <a:buFont typeface="Noto Sans Symbols"/>
              <a:buChar char="▪"/>
            </a:pPr>
            <a:r>
              <a:rPr lang="en-US" sz="2200" dirty="0"/>
              <a:t>While certain gelled propellants show rather similar vaporization behavior compared to traditional liquid fuels, others may react with entirely different vaporization images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Gelled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69</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026801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46822-14EB-5C2E-74D7-05B969672147}"/>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2F09CDD-5EAA-E7DB-7B3A-72BD9B31A89E}"/>
              </a:ext>
            </a:extLst>
          </p:cNvPr>
          <p:cNvSpPr>
            <a:spLocks noGrp="1"/>
          </p:cNvSpPr>
          <p:nvPr>
            <p:ph idx="1"/>
          </p:nvPr>
        </p:nvSpPr>
        <p:spPr/>
        <p:txBody>
          <a:bodyPr>
            <a:noAutofit/>
          </a:bodyPr>
          <a:lstStyle/>
          <a:p>
            <a:pPr marL="0" indent="0">
              <a:lnSpc>
                <a:spcPct val="100000"/>
              </a:lnSpc>
              <a:spcBef>
                <a:spcPts val="600"/>
              </a:spcBef>
              <a:buNone/>
            </a:pPr>
            <a:r>
              <a:rPr lang="en-US" dirty="0"/>
              <a:t>Video</a:t>
            </a:r>
            <a:endParaRPr lang="en-US" sz="2200" dirty="0"/>
          </a:p>
        </p:txBody>
      </p:sp>
      <p:sp>
        <p:nvSpPr>
          <p:cNvPr id="3" name="Titre 2">
            <a:extLst>
              <a:ext uri="{FF2B5EF4-FFF2-40B4-BE49-F238E27FC236}">
                <a16:creationId xmlns:a16="http://schemas.microsoft.com/office/drawing/2014/main" id="{B595015A-D38C-48F0-472E-EDBA097B4336}"/>
              </a:ext>
            </a:extLst>
          </p:cNvPr>
          <p:cNvSpPr>
            <a:spLocks noGrp="1"/>
          </p:cNvSpPr>
          <p:nvPr>
            <p:ph type="title"/>
          </p:nvPr>
        </p:nvSpPr>
        <p:spPr>
          <a:xfrm>
            <a:off x="1206500" y="176400"/>
            <a:ext cx="5400000" cy="1800000"/>
          </a:xfrm>
          <a:solidFill>
            <a:schemeClr val="tx1"/>
          </a:solidFill>
        </p:spPr>
        <p:txBody>
          <a:bodyPr anchor="ctr"/>
          <a:lstStyle/>
          <a:p>
            <a:r>
              <a:rPr lang="en-US" dirty="0">
                <a:solidFill>
                  <a:schemeClr val="bg1"/>
                </a:solidFill>
              </a:rPr>
              <a:t>Type V Pressure Vessels</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0443F33D-1CA9-4F7C-8707-1AE91E4ED46F}"/>
              </a:ext>
            </a:extLst>
          </p:cNvPr>
          <p:cNvSpPr>
            <a:spLocks noGrp="1"/>
          </p:cNvSpPr>
          <p:nvPr>
            <p:ph type="sldNum" sz="quarter" idx="12"/>
          </p:nvPr>
        </p:nvSpPr>
        <p:spPr/>
        <p:txBody>
          <a:bodyPr/>
          <a:lstStyle/>
          <a:p>
            <a:fld id="{E1E1CD7C-2161-7D43-862E-CE4C333CD873}" type="slidenum">
              <a:rPr lang="fr-FR" smtClean="0"/>
              <a:pPr/>
              <a:t>7</a:t>
            </a:fld>
            <a:endParaRPr lang="fr-FR" dirty="0"/>
          </a:p>
        </p:txBody>
      </p:sp>
      <p:sp>
        <p:nvSpPr>
          <p:cNvPr id="7" name="Google Shape;119;p5">
            <a:extLst>
              <a:ext uri="{FF2B5EF4-FFF2-40B4-BE49-F238E27FC236}">
                <a16:creationId xmlns:a16="http://schemas.microsoft.com/office/drawing/2014/main" id="{7534F020-C4D3-F12F-0340-56D84DB5626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3AD7AE45-FDFB-A88E-4AE9-72FF02F13EB3}"/>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4691716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Gelled Propulsion Systems:</a:t>
            </a:r>
          </a:p>
          <a:p>
            <a:pPr marL="360000" lvl="1" indent="-270000">
              <a:lnSpc>
                <a:spcPct val="100000"/>
              </a:lnSpc>
              <a:spcBef>
                <a:spcPts val="600"/>
              </a:spcBef>
              <a:buSzPct val="100000"/>
              <a:buFont typeface="Noto Sans Symbols"/>
              <a:buChar char="▪"/>
            </a:pPr>
            <a:r>
              <a:rPr lang="en-US" sz="2200" dirty="0"/>
              <a:t>Therefore, detailed vaporization tests in separate experimental structures are needed</a:t>
            </a:r>
          </a:p>
          <a:p>
            <a:pPr marL="360000" lvl="1" indent="-270000">
              <a:lnSpc>
                <a:spcPct val="100000"/>
              </a:lnSpc>
              <a:spcBef>
                <a:spcPts val="600"/>
              </a:spcBef>
              <a:buSzPct val="100000"/>
              <a:buFont typeface="Noto Sans Symbols"/>
              <a:buChar char="▪"/>
            </a:pPr>
            <a:r>
              <a:rPr lang="en-US" sz="2200" dirty="0"/>
              <a:t>At DLR </a:t>
            </a:r>
            <a:r>
              <a:rPr lang="en-US" sz="2200" dirty="0" err="1"/>
              <a:t>Lampoldshausen</a:t>
            </a:r>
            <a:r>
              <a:rPr lang="en-US" sz="2200" dirty="0"/>
              <a:t>, the application of gelled propellants is tested in modular model combustion chambers</a:t>
            </a:r>
          </a:p>
          <a:p>
            <a:pPr marL="360000" lvl="1" indent="-270000">
              <a:lnSpc>
                <a:spcPct val="100000"/>
              </a:lnSpc>
              <a:spcBef>
                <a:spcPts val="600"/>
              </a:spcBef>
              <a:buSzPct val="100000"/>
              <a:buFont typeface="Noto Sans Symbols"/>
              <a:buChar char="▪"/>
            </a:pPr>
            <a:r>
              <a:rPr lang="en-US" sz="2200" dirty="0"/>
              <a:t>Gathered data are used to identify appropriate combustion chamber processes and to evaluate the performance characteristics of such propulsions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Gelled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70</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0392756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3" name="Titre 2">
            <a:extLst>
              <a:ext uri="{FF2B5EF4-FFF2-40B4-BE49-F238E27FC236}">
                <a16:creationId xmlns:a16="http://schemas.microsoft.com/office/drawing/2014/main" id="{FDF00702-A6A6-194F-8B81-3A1953643AD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71</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a:t>
            </a:r>
            <a:r>
              <a:rPr lang="en-US" sz="2400" noProof="0" dirty="0" err="1"/>
              <a:t>hemical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036106" y="1956185"/>
            <a:ext cx="424580" cy="1510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3749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Combustion</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3749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Detonation</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1606561"/>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Liquid propulsion systems</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Rotation Detonation Engine</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 Detonation Engine</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036107" y="5583554"/>
            <a:ext cx="4245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036107" y="6051256"/>
            <a:ext cx="4150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768034"/>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Gaseous propulsion systems</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419621"/>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Gelled propulsion systems</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247424"/>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Hybrid propulsion systems</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92584" y="4042424"/>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Solid propulsion systems</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036106" y="1117658"/>
            <a:ext cx="424579" cy="23488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036106" y="2769245"/>
            <a:ext cx="424579" cy="6972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036106" y="3466495"/>
            <a:ext cx="424578" cy="1305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036106" y="3466495"/>
            <a:ext cx="456478" cy="9255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50126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Chemical Propulsion Systems:</a:t>
            </a:r>
          </a:p>
          <a:p>
            <a:pPr marL="360000" lvl="1" indent="-270000">
              <a:lnSpc>
                <a:spcPct val="100000"/>
              </a:lnSpc>
              <a:spcBef>
                <a:spcPts val="600"/>
              </a:spcBef>
              <a:buSzPct val="100000"/>
              <a:buFont typeface="Noto Sans Symbols"/>
              <a:buChar char="▪"/>
            </a:pPr>
            <a:r>
              <a:rPr lang="en-US" sz="2200" dirty="0"/>
              <a:t>Gaseous propulsion systems</a:t>
            </a:r>
          </a:p>
          <a:p>
            <a:pPr marL="360000" lvl="1" indent="-270000">
              <a:lnSpc>
                <a:spcPct val="100000"/>
              </a:lnSpc>
              <a:spcBef>
                <a:spcPts val="600"/>
              </a:spcBef>
              <a:buSzPct val="100000"/>
              <a:buFont typeface="Noto Sans Symbols"/>
              <a:buChar char="▪"/>
            </a:pPr>
            <a:r>
              <a:rPr lang="en-US" sz="2200" dirty="0"/>
              <a:t>Liquid propulsion systems</a:t>
            </a:r>
          </a:p>
          <a:p>
            <a:pPr marL="360000" lvl="1" indent="-270000">
              <a:lnSpc>
                <a:spcPct val="100000"/>
              </a:lnSpc>
              <a:spcBef>
                <a:spcPts val="600"/>
              </a:spcBef>
              <a:buSzPct val="100000"/>
              <a:buFont typeface="Noto Sans Symbols"/>
              <a:buChar char="▪"/>
            </a:pPr>
            <a:r>
              <a:rPr lang="en-US" sz="2200" dirty="0"/>
              <a:t>Gelled propulsion systems</a:t>
            </a:r>
          </a:p>
          <a:p>
            <a:pPr marL="360000" lvl="1" indent="-270000">
              <a:lnSpc>
                <a:spcPct val="100000"/>
              </a:lnSpc>
              <a:spcBef>
                <a:spcPts val="600"/>
              </a:spcBef>
              <a:buSzPct val="100000"/>
              <a:buFont typeface="Noto Sans Symbols"/>
              <a:buChar char="▪"/>
            </a:pPr>
            <a:r>
              <a:rPr lang="en-US" sz="2200" b="1" u="sng" dirty="0"/>
              <a:t>Solid propulsion systems</a:t>
            </a:r>
          </a:p>
          <a:p>
            <a:pPr marL="360000" lvl="1" indent="-270000">
              <a:lnSpc>
                <a:spcPct val="100000"/>
              </a:lnSpc>
              <a:spcBef>
                <a:spcPts val="600"/>
              </a:spcBef>
              <a:buSzPct val="100000"/>
              <a:buFont typeface="Noto Sans Symbols"/>
              <a:buChar char="▪"/>
            </a:pPr>
            <a:r>
              <a:rPr lang="en-US" sz="2200" dirty="0"/>
              <a:t>Hybrid (liquid / solid) propulsion systems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72</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5340732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Chemical Propulsion Systems</a:t>
            </a:r>
          </a:p>
          <a:p>
            <a:pPr marL="360000" lvl="1" indent="-270000">
              <a:lnSpc>
                <a:spcPct val="100000"/>
              </a:lnSpc>
              <a:spcBef>
                <a:spcPts val="600"/>
              </a:spcBef>
              <a:buSzPct val="100000"/>
              <a:buFont typeface="Noto Sans Symbols"/>
              <a:buChar char="▪"/>
            </a:pPr>
            <a:r>
              <a:rPr lang="en-US" sz="2200" dirty="0"/>
              <a:t>Gaseous propulsion systems</a:t>
            </a:r>
          </a:p>
          <a:p>
            <a:pPr marL="360000" lvl="1" indent="-270000">
              <a:lnSpc>
                <a:spcPct val="100000"/>
              </a:lnSpc>
              <a:spcBef>
                <a:spcPts val="600"/>
              </a:spcBef>
              <a:buSzPct val="100000"/>
              <a:buFont typeface="Noto Sans Symbols"/>
              <a:buChar char="▪"/>
            </a:pPr>
            <a:r>
              <a:rPr lang="en-US" sz="2200" dirty="0"/>
              <a:t>Liquid propulsion systems</a:t>
            </a:r>
          </a:p>
          <a:p>
            <a:pPr marL="360000" lvl="1" indent="-270000">
              <a:lnSpc>
                <a:spcPct val="100000"/>
              </a:lnSpc>
              <a:spcBef>
                <a:spcPts val="600"/>
              </a:spcBef>
              <a:buSzPct val="100000"/>
              <a:buFont typeface="Noto Sans Symbols"/>
              <a:buChar char="▪"/>
            </a:pPr>
            <a:r>
              <a:rPr lang="en-US" sz="2200" dirty="0"/>
              <a:t>Gelled propulsion systems</a:t>
            </a:r>
          </a:p>
          <a:p>
            <a:pPr marL="360000" lvl="1" indent="-270000">
              <a:lnSpc>
                <a:spcPct val="100000"/>
              </a:lnSpc>
              <a:spcBef>
                <a:spcPts val="600"/>
              </a:spcBef>
              <a:buSzPct val="100000"/>
              <a:buFont typeface="Noto Sans Symbols"/>
              <a:buChar char="▪"/>
            </a:pPr>
            <a:r>
              <a:rPr lang="en-US" sz="2200" b="1" u="sng" dirty="0"/>
              <a:t>Solid propulsion systems</a:t>
            </a:r>
          </a:p>
          <a:p>
            <a:pPr marL="360000" lvl="1" indent="-270000">
              <a:lnSpc>
                <a:spcPct val="100000"/>
              </a:lnSpc>
              <a:spcBef>
                <a:spcPts val="600"/>
              </a:spcBef>
              <a:buSzPct val="100000"/>
              <a:buFont typeface="Noto Sans Symbols"/>
              <a:buChar char="▪"/>
            </a:pPr>
            <a:r>
              <a:rPr lang="en-US" sz="2200" dirty="0"/>
              <a:t>Hybrid (liquid / solid) propulsion systems</a:t>
            </a:r>
          </a:p>
          <a:p>
            <a:pPr marL="630000" lvl="1" indent="-270000">
              <a:lnSpc>
                <a:spcPct val="100000"/>
              </a:lnSpc>
              <a:spcBef>
                <a:spcPts val="600"/>
              </a:spcBef>
              <a:buSzPct val="100000"/>
            </a:pPr>
            <a:r>
              <a:rPr lang="en-US" sz="2000" dirty="0"/>
              <a:t>C</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D</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73</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Rechteck 8">
            <a:extLst>
              <a:ext uri="{FF2B5EF4-FFF2-40B4-BE49-F238E27FC236}">
                <a16:creationId xmlns:a16="http://schemas.microsoft.com/office/drawing/2014/main" id="{C81C1111-1161-4E66-998C-ED7450353CB5}"/>
              </a:ext>
            </a:extLst>
          </p:cNvPr>
          <p:cNvSpPr/>
          <p:nvPr/>
        </p:nvSpPr>
        <p:spPr>
          <a:xfrm>
            <a:off x="330158" y="189000"/>
            <a:ext cx="11520000" cy="64800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50000"/>
                </a:schemeClr>
              </a:solidFill>
            </a:endParaRPr>
          </a:p>
        </p:txBody>
      </p:sp>
      <p:sp>
        <p:nvSpPr>
          <p:cNvPr id="10" name="Rechteck 9">
            <a:extLst>
              <a:ext uri="{FF2B5EF4-FFF2-40B4-BE49-F238E27FC236}">
                <a16:creationId xmlns:a16="http://schemas.microsoft.com/office/drawing/2014/main" id="{2B4F4D84-B8B0-4B43-B67C-D9BECD34C9EF}"/>
              </a:ext>
            </a:extLst>
          </p:cNvPr>
          <p:cNvSpPr/>
          <p:nvPr/>
        </p:nvSpPr>
        <p:spPr>
          <a:xfrm>
            <a:off x="1648919" y="368120"/>
            <a:ext cx="10080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Propellant Phase in Tanks</a:t>
            </a:r>
          </a:p>
        </p:txBody>
      </p:sp>
      <p:sp>
        <p:nvSpPr>
          <p:cNvPr id="11" name="Rechteck 10">
            <a:extLst>
              <a:ext uri="{FF2B5EF4-FFF2-40B4-BE49-F238E27FC236}">
                <a16:creationId xmlns:a16="http://schemas.microsoft.com/office/drawing/2014/main" id="{2EAD056F-196E-42E6-9922-6BA45D427329}"/>
              </a:ext>
            </a:extLst>
          </p:cNvPr>
          <p:cNvSpPr/>
          <p:nvPr/>
        </p:nvSpPr>
        <p:spPr>
          <a:xfrm>
            <a:off x="1648919" y="1005248"/>
            <a:ext cx="288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Solid</a:t>
            </a:r>
          </a:p>
        </p:txBody>
      </p:sp>
      <p:sp>
        <p:nvSpPr>
          <p:cNvPr id="12" name="Rechteck 11">
            <a:extLst>
              <a:ext uri="{FF2B5EF4-FFF2-40B4-BE49-F238E27FC236}">
                <a16:creationId xmlns:a16="http://schemas.microsoft.com/office/drawing/2014/main" id="{547128E4-81EF-49CB-BDEC-1A6A3A659A1E}"/>
              </a:ext>
            </a:extLst>
          </p:cNvPr>
          <p:cNvSpPr/>
          <p:nvPr/>
        </p:nvSpPr>
        <p:spPr>
          <a:xfrm>
            <a:off x="4617541" y="1005248"/>
            <a:ext cx="414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Liquid</a:t>
            </a:r>
          </a:p>
        </p:txBody>
      </p:sp>
      <p:sp>
        <p:nvSpPr>
          <p:cNvPr id="13" name="Rechteck 12">
            <a:extLst>
              <a:ext uri="{FF2B5EF4-FFF2-40B4-BE49-F238E27FC236}">
                <a16:creationId xmlns:a16="http://schemas.microsoft.com/office/drawing/2014/main" id="{034A690E-C418-422B-BB6C-BF5C98EACFF2}"/>
              </a:ext>
            </a:extLst>
          </p:cNvPr>
          <p:cNvSpPr/>
          <p:nvPr/>
        </p:nvSpPr>
        <p:spPr>
          <a:xfrm>
            <a:off x="8848919" y="997300"/>
            <a:ext cx="288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Gas</a:t>
            </a:r>
          </a:p>
        </p:txBody>
      </p:sp>
      <p:sp>
        <p:nvSpPr>
          <p:cNvPr id="14" name="Rechteck 13">
            <a:extLst>
              <a:ext uri="{FF2B5EF4-FFF2-40B4-BE49-F238E27FC236}">
                <a16:creationId xmlns:a16="http://schemas.microsoft.com/office/drawing/2014/main" id="{706561BF-6A5F-4056-B3AC-027F2E862D07}"/>
              </a:ext>
            </a:extLst>
          </p:cNvPr>
          <p:cNvSpPr/>
          <p:nvPr/>
        </p:nvSpPr>
        <p:spPr>
          <a:xfrm rot="16200000">
            <a:off x="-1762899" y="3819088"/>
            <a:ext cx="4932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Chemical Reaction</a:t>
            </a:r>
          </a:p>
        </p:txBody>
      </p:sp>
      <p:sp>
        <p:nvSpPr>
          <p:cNvPr id="15" name="Rechteck 14">
            <a:extLst>
              <a:ext uri="{FF2B5EF4-FFF2-40B4-BE49-F238E27FC236}">
                <a16:creationId xmlns:a16="http://schemas.microsoft.com/office/drawing/2014/main" id="{44B9163F-E9B9-4A70-A05F-410586856D00}"/>
              </a:ext>
            </a:extLst>
          </p:cNvPr>
          <p:cNvSpPr/>
          <p:nvPr/>
        </p:nvSpPr>
        <p:spPr>
          <a:xfrm rot="16200000">
            <a:off x="703949" y="5655088"/>
            <a:ext cx="126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No</a:t>
            </a:r>
          </a:p>
        </p:txBody>
      </p:sp>
      <p:sp>
        <p:nvSpPr>
          <p:cNvPr id="16" name="Rechteck 15">
            <a:extLst>
              <a:ext uri="{FF2B5EF4-FFF2-40B4-BE49-F238E27FC236}">
                <a16:creationId xmlns:a16="http://schemas.microsoft.com/office/drawing/2014/main" id="{BBB14C14-32DB-45A9-A814-7A6F731A7E5F}"/>
              </a:ext>
            </a:extLst>
          </p:cNvPr>
          <p:cNvSpPr/>
          <p:nvPr/>
        </p:nvSpPr>
        <p:spPr>
          <a:xfrm rot="16200000">
            <a:off x="611723" y="4255279"/>
            <a:ext cx="1440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Decomp</a:t>
            </a:r>
          </a:p>
        </p:txBody>
      </p:sp>
      <p:sp>
        <p:nvSpPr>
          <p:cNvPr id="17" name="Rechteck 16">
            <a:extLst>
              <a:ext uri="{FF2B5EF4-FFF2-40B4-BE49-F238E27FC236}">
                <a16:creationId xmlns:a16="http://schemas.microsoft.com/office/drawing/2014/main" id="{1B3A2519-CC35-41FB-B8E7-0F3A6A79F910}"/>
              </a:ext>
            </a:extLst>
          </p:cNvPr>
          <p:cNvSpPr/>
          <p:nvPr/>
        </p:nvSpPr>
        <p:spPr>
          <a:xfrm rot="16200000">
            <a:off x="269723" y="2431535"/>
            <a:ext cx="2124000" cy="54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Combustion</a:t>
            </a:r>
          </a:p>
        </p:txBody>
      </p:sp>
      <p:sp>
        <p:nvSpPr>
          <p:cNvPr id="18" name="Rechteck 17">
            <a:extLst>
              <a:ext uri="{FF2B5EF4-FFF2-40B4-BE49-F238E27FC236}">
                <a16:creationId xmlns:a16="http://schemas.microsoft.com/office/drawing/2014/main" id="{82F994FF-962A-44E6-BD29-DB259F8D5F31}"/>
              </a:ext>
            </a:extLst>
          </p:cNvPr>
          <p:cNvSpPr/>
          <p:nvPr/>
        </p:nvSpPr>
        <p:spPr>
          <a:xfrm>
            <a:off x="1675356" y="1766330"/>
            <a:ext cx="2880000" cy="82884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Double base or composite </a:t>
            </a:r>
          </a:p>
        </p:txBody>
      </p:sp>
      <p:sp>
        <p:nvSpPr>
          <p:cNvPr id="19" name="Textfeld 18">
            <a:extLst>
              <a:ext uri="{FF2B5EF4-FFF2-40B4-BE49-F238E27FC236}">
                <a16:creationId xmlns:a16="http://schemas.microsoft.com/office/drawing/2014/main" id="{EE6883FC-A387-4B2E-8401-2176114A90D8}"/>
              </a:ext>
            </a:extLst>
          </p:cNvPr>
          <p:cNvSpPr txBox="1"/>
          <p:nvPr/>
        </p:nvSpPr>
        <p:spPr>
          <a:xfrm>
            <a:off x="1648919" y="2595174"/>
            <a:ext cx="2880000" cy="461665"/>
          </a:xfrm>
          <a:prstGeom prst="rect">
            <a:avLst/>
          </a:prstGeom>
          <a:noFill/>
        </p:spPr>
        <p:txBody>
          <a:bodyPr wrap="square" rtlCol="0">
            <a:spAutoFit/>
          </a:bodyPr>
          <a:lstStyle/>
          <a:p>
            <a:pPr algn="ctr"/>
            <a:r>
              <a:rPr lang="en-US" sz="2400" dirty="0">
                <a:solidFill>
                  <a:schemeClr val="tx1">
                    <a:lumMod val="50000"/>
                  </a:schemeClr>
                </a:solidFill>
              </a:rPr>
              <a:t>Bi-prop Thruster</a:t>
            </a:r>
          </a:p>
        </p:txBody>
      </p:sp>
    </p:spTree>
    <p:extLst>
      <p:ext uri="{BB962C8B-B14F-4D97-AF65-F5344CB8AC3E}">
        <p14:creationId xmlns:p14="http://schemas.microsoft.com/office/powerpoint/2010/main" val="2551670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t>Architecture for </a:t>
            </a:r>
            <a:r>
              <a:rPr lang="en-US" dirty="0">
                <a:solidFill>
                  <a:schemeClr val="tx1"/>
                </a:solidFill>
              </a:rPr>
              <a:t>Solid Propulsion Systems: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74</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Gleichschenkliges Dreieck 8">
            <a:extLst>
              <a:ext uri="{FF2B5EF4-FFF2-40B4-BE49-F238E27FC236}">
                <a16:creationId xmlns:a16="http://schemas.microsoft.com/office/drawing/2014/main" id="{EC17C616-824C-4526-A699-30E4CF75741C}"/>
              </a:ext>
            </a:extLst>
          </p:cNvPr>
          <p:cNvSpPr/>
          <p:nvPr/>
        </p:nvSpPr>
        <p:spPr>
          <a:xfrm rot="16200000">
            <a:off x="8257735" y="3617942"/>
            <a:ext cx="956603" cy="112541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Verbinder: gewinkelt 9">
            <a:extLst>
              <a:ext uri="{FF2B5EF4-FFF2-40B4-BE49-F238E27FC236}">
                <a16:creationId xmlns:a16="http://schemas.microsoft.com/office/drawing/2014/main" id="{5B04AA75-FEEC-430A-870D-ED0F795815FA}"/>
              </a:ext>
            </a:extLst>
          </p:cNvPr>
          <p:cNvCxnSpPr>
            <a:cxnSpLocks/>
          </p:cNvCxnSpPr>
          <p:nvPr/>
        </p:nvCxnSpPr>
        <p:spPr>
          <a:xfrm rot="16200000" flipH="1">
            <a:off x="5724861" y="1733564"/>
            <a:ext cx="773720" cy="4120451"/>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8C3134DA-2B0F-41FD-8740-32369DF7741D}"/>
              </a:ext>
            </a:extLst>
          </p:cNvPr>
          <p:cNvSpPr txBox="1"/>
          <p:nvPr/>
        </p:nvSpPr>
        <p:spPr>
          <a:xfrm>
            <a:off x="4839891" y="2828568"/>
            <a:ext cx="869149" cy="461665"/>
          </a:xfrm>
          <a:prstGeom prst="rect">
            <a:avLst/>
          </a:prstGeom>
          <a:noFill/>
        </p:spPr>
        <p:txBody>
          <a:bodyPr wrap="none" rtlCol="0">
            <a:spAutoFit/>
          </a:bodyPr>
          <a:lstStyle/>
          <a:p>
            <a:r>
              <a:rPr lang="de-DE" sz="2400" dirty="0">
                <a:solidFill>
                  <a:schemeClr val="dk1"/>
                </a:solidFill>
              </a:rPr>
              <a:t>Tank</a:t>
            </a:r>
            <a:endParaRPr lang="en-US" sz="2400" dirty="0">
              <a:solidFill>
                <a:schemeClr val="dk1"/>
              </a:solidFill>
            </a:endParaRPr>
          </a:p>
        </p:txBody>
      </p:sp>
      <p:sp>
        <p:nvSpPr>
          <p:cNvPr id="12" name="Textfeld 11">
            <a:extLst>
              <a:ext uri="{FF2B5EF4-FFF2-40B4-BE49-F238E27FC236}">
                <a16:creationId xmlns:a16="http://schemas.microsoft.com/office/drawing/2014/main" id="{81C59804-FEDC-4E80-A272-17E82872A594}"/>
              </a:ext>
            </a:extLst>
          </p:cNvPr>
          <p:cNvSpPr txBox="1"/>
          <p:nvPr/>
        </p:nvSpPr>
        <p:spPr>
          <a:xfrm>
            <a:off x="8029805" y="3128296"/>
            <a:ext cx="1297150" cy="461665"/>
          </a:xfrm>
          <a:prstGeom prst="rect">
            <a:avLst/>
          </a:prstGeom>
          <a:noFill/>
        </p:spPr>
        <p:txBody>
          <a:bodyPr wrap="none" rtlCol="0">
            <a:spAutoFit/>
          </a:bodyPr>
          <a:lstStyle/>
          <a:p>
            <a:r>
              <a:rPr lang="de-DE" sz="2400" dirty="0" err="1">
                <a:solidFill>
                  <a:schemeClr val="dk1"/>
                </a:solidFill>
              </a:rPr>
              <a:t>Exhaust</a:t>
            </a:r>
            <a:endParaRPr lang="en-US" sz="2400" dirty="0">
              <a:solidFill>
                <a:schemeClr val="dk1"/>
              </a:solidFill>
            </a:endParaRPr>
          </a:p>
        </p:txBody>
      </p:sp>
      <p:sp>
        <p:nvSpPr>
          <p:cNvPr id="13" name="Rechteck: abgerundete Ecken 12">
            <a:extLst>
              <a:ext uri="{FF2B5EF4-FFF2-40B4-BE49-F238E27FC236}">
                <a16:creationId xmlns:a16="http://schemas.microsoft.com/office/drawing/2014/main" id="{EA486531-0709-42C5-8B6C-81A4847A77C3}"/>
              </a:ext>
            </a:extLst>
          </p:cNvPr>
          <p:cNvSpPr/>
          <p:nvPr/>
        </p:nvSpPr>
        <p:spPr>
          <a:xfrm>
            <a:off x="2377440" y="3406929"/>
            <a:ext cx="4726549" cy="15905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hteck: abgerundete Ecken 13">
            <a:extLst>
              <a:ext uri="{FF2B5EF4-FFF2-40B4-BE49-F238E27FC236}">
                <a16:creationId xmlns:a16="http://schemas.microsoft.com/office/drawing/2014/main" id="{31F8C307-D106-4AAA-A280-7671E90F3007}"/>
              </a:ext>
            </a:extLst>
          </p:cNvPr>
          <p:cNvSpPr/>
          <p:nvPr/>
        </p:nvSpPr>
        <p:spPr>
          <a:xfrm>
            <a:off x="2376058" y="3883315"/>
            <a:ext cx="4726549" cy="6377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feld 14">
            <a:extLst>
              <a:ext uri="{FF2B5EF4-FFF2-40B4-BE49-F238E27FC236}">
                <a16:creationId xmlns:a16="http://schemas.microsoft.com/office/drawing/2014/main" id="{368E8A22-1376-49D9-865B-45A6E639E83B}"/>
              </a:ext>
            </a:extLst>
          </p:cNvPr>
          <p:cNvSpPr txBox="1"/>
          <p:nvPr/>
        </p:nvSpPr>
        <p:spPr>
          <a:xfrm>
            <a:off x="3844025" y="3962588"/>
            <a:ext cx="3182281" cy="461665"/>
          </a:xfrm>
          <a:prstGeom prst="rect">
            <a:avLst/>
          </a:prstGeom>
          <a:noFill/>
        </p:spPr>
        <p:txBody>
          <a:bodyPr wrap="none" rtlCol="0">
            <a:spAutoFit/>
          </a:bodyPr>
          <a:lstStyle/>
          <a:p>
            <a:r>
              <a:rPr lang="de-DE" sz="2400" dirty="0" err="1">
                <a:solidFill>
                  <a:schemeClr val="dk1"/>
                </a:solidFill>
              </a:rPr>
              <a:t>Combustion</a:t>
            </a:r>
            <a:r>
              <a:rPr lang="de-DE" sz="2400" dirty="0">
                <a:solidFill>
                  <a:schemeClr val="dk1"/>
                </a:solidFill>
              </a:rPr>
              <a:t> Chamber</a:t>
            </a:r>
            <a:endParaRPr lang="en-US" sz="2400" dirty="0">
              <a:solidFill>
                <a:schemeClr val="dk1"/>
              </a:solidFill>
            </a:endParaRPr>
          </a:p>
        </p:txBody>
      </p:sp>
      <p:sp>
        <p:nvSpPr>
          <p:cNvPr id="16" name="Gewitterblitz 15">
            <a:extLst>
              <a:ext uri="{FF2B5EF4-FFF2-40B4-BE49-F238E27FC236}">
                <a16:creationId xmlns:a16="http://schemas.microsoft.com/office/drawing/2014/main" id="{55F8A98C-3338-4740-B05F-76C8C483752D}"/>
              </a:ext>
            </a:extLst>
          </p:cNvPr>
          <p:cNvSpPr/>
          <p:nvPr/>
        </p:nvSpPr>
        <p:spPr>
          <a:xfrm>
            <a:off x="1802824" y="3670318"/>
            <a:ext cx="869149" cy="823915"/>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feld 16">
            <a:extLst>
              <a:ext uri="{FF2B5EF4-FFF2-40B4-BE49-F238E27FC236}">
                <a16:creationId xmlns:a16="http://schemas.microsoft.com/office/drawing/2014/main" id="{C1C6A4E8-CA85-42AD-8F95-BD02A932CADF}"/>
              </a:ext>
            </a:extLst>
          </p:cNvPr>
          <p:cNvSpPr txBox="1"/>
          <p:nvPr/>
        </p:nvSpPr>
        <p:spPr>
          <a:xfrm>
            <a:off x="814362" y="3931735"/>
            <a:ext cx="1040670" cy="461665"/>
          </a:xfrm>
          <a:prstGeom prst="rect">
            <a:avLst/>
          </a:prstGeom>
          <a:noFill/>
        </p:spPr>
        <p:txBody>
          <a:bodyPr wrap="none" rtlCol="0">
            <a:spAutoFit/>
          </a:bodyPr>
          <a:lstStyle/>
          <a:p>
            <a:r>
              <a:rPr lang="de-DE" sz="2400" dirty="0" err="1">
                <a:solidFill>
                  <a:schemeClr val="dk1"/>
                </a:solidFill>
              </a:rPr>
              <a:t>Igniter</a:t>
            </a:r>
            <a:endParaRPr lang="en-US" sz="2400" dirty="0">
              <a:solidFill>
                <a:schemeClr val="dk1"/>
              </a:solidFill>
            </a:endParaRPr>
          </a:p>
        </p:txBody>
      </p:sp>
      <p:sp>
        <p:nvSpPr>
          <p:cNvPr id="18" name="Minuszeichen 17">
            <a:extLst>
              <a:ext uri="{FF2B5EF4-FFF2-40B4-BE49-F238E27FC236}">
                <a16:creationId xmlns:a16="http://schemas.microsoft.com/office/drawing/2014/main" id="{BE922A9E-7C87-4A52-B425-BE678D883E83}"/>
              </a:ext>
            </a:extLst>
          </p:cNvPr>
          <p:cNvSpPr/>
          <p:nvPr/>
        </p:nvSpPr>
        <p:spPr>
          <a:xfrm rot="16200000">
            <a:off x="6950580" y="3472062"/>
            <a:ext cx="673085" cy="590397"/>
          </a:xfrm>
          <a:prstGeom prst="mathMin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Minuszeichen 18">
            <a:extLst>
              <a:ext uri="{FF2B5EF4-FFF2-40B4-BE49-F238E27FC236}">
                <a16:creationId xmlns:a16="http://schemas.microsoft.com/office/drawing/2014/main" id="{4AA14FE2-AAA6-4204-A21E-518DE1848507}"/>
              </a:ext>
            </a:extLst>
          </p:cNvPr>
          <p:cNvSpPr/>
          <p:nvPr/>
        </p:nvSpPr>
        <p:spPr>
          <a:xfrm rot="16200000">
            <a:off x="6950580" y="4292773"/>
            <a:ext cx="673085" cy="590397"/>
          </a:xfrm>
          <a:prstGeom prst="mathMin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1BDCB7D7-46F6-4DE8-8E7D-63BE469245C5}"/>
              </a:ext>
            </a:extLst>
          </p:cNvPr>
          <p:cNvSpPr txBox="1"/>
          <p:nvPr/>
        </p:nvSpPr>
        <p:spPr>
          <a:xfrm>
            <a:off x="6753390" y="4986661"/>
            <a:ext cx="1418557" cy="830997"/>
          </a:xfrm>
          <a:prstGeom prst="rect">
            <a:avLst/>
          </a:prstGeom>
          <a:noFill/>
        </p:spPr>
        <p:txBody>
          <a:bodyPr wrap="square" rtlCol="0">
            <a:spAutoFit/>
          </a:bodyPr>
          <a:lstStyle/>
          <a:p>
            <a:pPr algn="ctr"/>
            <a:r>
              <a:rPr lang="de-DE" sz="2400" dirty="0" err="1">
                <a:solidFill>
                  <a:schemeClr val="dk1"/>
                </a:solidFill>
              </a:rPr>
              <a:t>Throat</a:t>
            </a:r>
            <a:r>
              <a:rPr lang="de-DE" sz="2400" dirty="0">
                <a:solidFill>
                  <a:schemeClr val="dk1"/>
                </a:solidFill>
              </a:rPr>
              <a:t> </a:t>
            </a:r>
            <a:r>
              <a:rPr lang="de-DE" sz="2400" dirty="0" err="1">
                <a:solidFill>
                  <a:schemeClr val="dk1"/>
                </a:solidFill>
              </a:rPr>
              <a:t>Orifice</a:t>
            </a:r>
            <a:endParaRPr lang="de-DE" sz="2400" dirty="0">
              <a:solidFill>
                <a:schemeClr val="dk1"/>
              </a:solidFill>
            </a:endParaRPr>
          </a:p>
        </p:txBody>
      </p:sp>
    </p:spTree>
    <p:extLst>
      <p:ext uri="{BB962C8B-B14F-4D97-AF65-F5344CB8AC3E}">
        <p14:creationId xmlns:p14="http://schemas.microsoft.com/office/powerpoint/2010/main" val="36533774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Solid Propulsion Systems:</a:t>
            </a:r>
          </a:p>
          <a:p>
            <a:pPr marL="360000" lvl="1" indent="-270000">
              <a:lnSpc>
                <a:spcPct val="100000"/>
              </a:lnSpc>
              <a:spcBef>
                <a:spcPts val="600"/>
              </a:spcBef>
              <a:buSzPct val="100000"/>
              <a:buFont typeface="Noto Sans Symbols"/>
              <a:buChar char="▪"/>
            </a:pPr>
            <a:r>
              <a:rPr lang="en-US" sz="2200" dirty="0"/>
              <a:t>Performance comparison</a:t>
            </a:r>
            <a:endParaRPr lang="en-US" sz="2000" dirty="0"/>
          </a:p>
          <a:p>
            <a:pPr marL="630000" lvl="1" indent="-270000">
              <a:lnSpc>
                <a:spcPct val="100000"/>
              </a:lnSpc>
              <a:spcBef>
                <a:spcPts val="600"/>
              </a:spcBef>
              <a:buSzPct val="100000"/>
            </a:pPr>
            <a:r>
              <a:rPr lang="en-US" sz="2000" dirty="0"/>
              <a:t>A solid </a:t>
            </a:r>
            <a:r>
              <a:rPr lang="en-US" sz="2000" u="sng" dirty="0"/>
              <a:t>fuel-oxidizer mixture </a:t>
            </a:r>
            <a:r>
              <a:rPr lang="en-US" sz="2000" dirty="0"/>
              <a:t>(propellant) is packed into the rocket, with a cylindrical hole in the middle</a:t>
            </a:r>
          </a:p>
          <a:p>
            <a:pPr marL="630000" lvl="1" indent="-270000">
              <a:lnSpc>
                <a:spcPct val="100000"/>
              </a:lnSpc>
              <a:spcBef>
                <a:spcPts val="600"/>
              </a:spcBef>
              <a:buSzPct val="100000"/>
            </a:pPr>
            <a:r>
              <a:rPr lang="en-US" sz="2000" dirty="0"/>
              <a:t>An </a:t>
            </a:r>
            <a:r>
              <a:rPr lang="en-US" sz="2000" u="sng" dirty="0"/>
              <a:t>igniter</a:t>
            </a:r>
            <a:r>
              <a:rPr lang="en-US" sz="2000" dirty="0"/>
              <a:t> combusts the surface of the propellant</a:t>
            </a:r>
          </a:p>
          <a:p>
            <a:pPr marL="630000" lvl="1" indent="-270000">
              <a:lnSpc>
                <a:spcPct val="100000"/>
              </a:lnSpc>
              <a:spcBef>
                <a:spcPts val="600"/>
              </a:spcBef>
              <a:buSzPct val="100000"/>
            </a:pPr>
            <a:r>
              <a:rPr lang="en-US" sz="2000" dirty="0"/>
              <a:t>The cylindrical hole in the propellant acts as a </a:t>
            </a:r>
            <a:r>
              <a:rPr lang="en-US" sz="2000" u="sng" dirty="0"/>
              <a:t>combustion chamber</a:t>
            </a:r>
          </a:p>
          <a:p>
            <a:pPr marL="630000" lvl="1" indent="-270000">
              <a:lnSpc>
                <a:spcPct val="100000"/>
              </a:lnSpc>
              <a:spcBef>
                <a:spcPts val="600"/>
              </a:spcBef>
              <a:buSzPct val="100000"/>
            </a:pPr>
            <a:r>
              <a:rPr lang="en-US" sz="2000" dirty="0"/>
              <a:t>The hot exhaust is choked at the throat, which, among other things, dictates the amount of thrust produced</a:t>
            </a:r>
          </a:p>
          <a:p>
            <a:pPr marL="630000" lvl="1" indent="-270000">
              <a:lnSpc>
                <a:spcPct val="100000"/>
              </a:lnSpc>
              <a:spcBef>
                <a:spcPts val="600"/>
              </a:spcBef>
              <a:buSzPct val="100000"/>
            </a:pPr>
            <a:r>
              <a:rPr lang="en-US" sz="2000" dirty="0"/>
              <a:t>Exhaust exits the rocket</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75</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357268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Solid Propulsion Systems:</a:t>
            </a:r>
          </a:p>
          <a:p>
            <a:pPr marL="360000" lvl="1" indent="-270000">
              <a:lnSpc>
                <a:spcPct val="100000"/>
              </a:lnSpc>
              <a:spcBef>
                <a:spcPts val="600"/>
              </a:spcBef>
              <a:buSzPct val="100000"/>
              <a:buFont typeface="Noto Sans Symbols"/>
              <a:buChar char="▪"/>
            </a:pPr>
            <a:r>
              <a:rPr lang="en-US" sz="2200" dirty="0"/>
              <a:t>Casing</a:t>
            </a:r>
          </a:p>
          <a:p>
            <a:pPr marL="630000" lvl="1" indent="-270000">
              <a:lnSpc>
                <a:spcPct val="100000"/>
              </a:lnSpc>
              <a:spcBef>
                <a:spcPts val="600"/>
              </a:spcBef>
              <a:buSzPct val="100000"/>
            </a:pPr>
            <a:r>
              <a:rPr lang="en-US" sz="2000" dirty="0"/>
              <a:t>Casing may be constructed from a range of materials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Steel was used for the Space Shuttle boosters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Filament-wound graphite epoxy casings are used for high-performance motors</a:t>
            </a:r>
          </a:p>
          <a:p>
            <a:pPr marL="630000" lvl="1" indent="-270000">
              <a:lnSpc>
                <a:spcPct val="100000"/>
              </a:lnSpc>
              <a:spcBef>
                <a:spcPts val="600"/>
              </a:spcBef>
              <a:buSzPct val="100000"/>
            </a:pPr>
            <a:r>
              <a:rPr lang="en-US" sz="2000" dirty="0"/>
              <a:t>Casing must be designed to withstand the pressure and resulting stresses of the rocket motor, possibly at elevated temperature</a:t>
            </a:r>
          </a:p>
          <a:p>
            <a:pPr marL="630000" lvl="1" indent="-270000">
              <a:lnSpc>
                <a:spcPct val="100000"/>
              </a:lnSpc>
              <a:spcBef>
                <a:spcPts val="600"/>
              </a:spcBef>
              <a:buSzPct val="100000"/>
            </a:pPr>
            <a:r>
              <a:rPr lang="en-US" sz="2000" dirty="0"/>
              <a:t>To protect the casing from corrosive hot gases, a sacrificial thermal liner on the inside of the casing is often implemented, which ablates to prolong the life of the motor casing</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76</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7002124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Solid Propulsion Systems:</a:t>
            </a:r>
          </a:p>
          <a:p>
            <a:pPr marL="360000" lvl="1" indent="-270000">
              <a:lnSpc>
                <a:spcPct val="100000"/>
              </a:lnSpc>
              <a:spcBef>
                <a:spcPts val="600"/>
              </a:spcBef>
              <a:buSzPct val="100000"/>
              <a:buFont typeface="Noto Sans Symbols"/>
              <a:buChar char="▪"/>
            </a:pPr>
            <a:r>
              <a:rPr lang="en-US" sz="2200" dirty="0"/>
              <a:t>Nozzle</a:t>
            </a:r>
            <a:endParaRPr lang="en-US" sz="2000" dirty="0"/>
          </a:p>
          <a:p>
            <a:pPr marL="630000" lvl="1" indent="-270000">
              <a:lnSpc>
                <a:spcPct val="100000"/>
              </a:lnSpc>
              <a:spcBef>
                <a:spcPts val="600"/>
              </a:spcBef>
              <a:buSzPct val="100000"/>
            </a:pPr>
            <a:r>
              <a:rPr lang="en-US" sz="2000" dirty="0"/>
              <a:t>A </a:t>
            </a:r>
            <a:r>
              <a:rPr lang="en-US" sz="2000" u="sng" dirty="0"/>
              <a:t>convergent-divergent</a:t>
            </a:r>
            <a:r>
              <a:rPr lang="en-US" sz="2000" dirty="0"/>
              <a:t> design accelerates the exhaust gas out of the nozzle to produce thrust</a:t>
            </a:r>
          </a:p>
          <a:p>
            <a:pPr marL="630000" lvl="1" indent="-270000">
              <a:lnSpc>
                <a:spcPct val="100000"/>
              </a:lnSpc>
              <a:spcBef>
                <a:spcPts val="600"/>
              </a:spcBef>
              <a:buSzPct val="100000"/>
            </a:pPr>
            <a:r>
              <a:rPr lang="en-US" sz="2000" dirty="0"/>
              <a:t>The nozzle must be constructed from a material that can withstand the heat of the combustion gas flow</a:t>
            </a:r>
          </a:p>
          <a:p>
            <a:pPr marL="630000" lvl="1" indent="-270000">
              <a:lnSpc>
                <a:spcPct val="100000"/>
              </a:lnSpc>
              <a:spcBef>
                <a:spcPts val="600"/>
              </a:spcBef>
              <a:buSzPct val="100000"/>
            </a:pPr>
            <a:r>
              <a:rPr lang="en-US" sz="2000" dirty="0"/>
              <a:t>Often, heat-resistant carbon-based materials are used, such as amorphous graphite or reinforced carbon-carbon</a:t>
            </a:r>
          </a:p>
          <a:p>
            <a:pPr marL="630000" lvl="1" indent="-270000">
              <a:lnSpc>
                <a:spcPct val="100000"/>
              </a:lnSpc>
              <a:spcBef>
                <a:spcPts val="600"/>
              </a:spcBef>
              <a:buSzPct val="100000"/>
            </a:pPr>
            <a:r>
              <a:rPr lang="en-US" sz="2000" dirty="0"/>
              <a:t>Some designs include directional control of the exhaust by gimballing the nozzle</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77</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9162366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Solid Propulsion Systems:</a:t>
            </a:r>
          </a:p>
          <a:p>
            <a:pPr marL="360000" lvl="1" indent="-270000">
              <a:lnSpc>
                <a:spcPct val="100000"/>
              </a:lnSpc>
              <a:spcBef>
                <a:spcPts val="600"/>
              </a:spcBef>
              <a:buSzPct val="100000"/>
              <a:buFont typeface="Noto Sans Symbols"/>
              <a:buChar char="▪"/>
            </a:pPr>
            <a:r>
              <a:rPr lang="en-US" sz="2200" dirty="0"/>
              <a:t>Performance comparison</a:t>
            </a:r>
            <a:endParaRPr lang="en-US" sz="2000" dirty="0"/>
          </a:p>
          <a:p>
            <a:pPr marL="630000" lvl="1" indent="-270000">
              <a:lnSpc>
                <a:spcPct val="100000"/>
              </a:lnSpc>
              <a:spcBef>
                <a:spcPts val="600"/>
              </a:spcBef>
              <a:buSzPct val="100000"/>
            </a:pPr>
            <a:r>
              <a:rPr lang="en-US" sz="2000" dirty="0"/>
              <a:t>Key parameter for the solid propulsion system performance is the burn rate </a:t>
            </a:r>
            <a:br>
              <a:rPr lang="en-US" sz="2000" dirty="0"/>
            </a:br>
            <a:r>
              <a:rPr lang="en-US" sz="2000" dirty="0"/>
              <a:t>(e.g. cm / s) together with the burning area and the solid propellant density</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78</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2089627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79</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0035604A-D046-4F67-82B8-6277EE04B928}"/>
              </a:ext>
            </a:extLst>
          </p:cNvPr>
          <p:cNvPicPr>
            <a:picLocks noChangeAspect="1"/>
          </p:cNvPicPr>
          <p:nvPr/>
        </p:nvPicPr>
        <p:blipFill>
          <a:blip r:embed="rId2"/>
          <a:stretch>
            <a:fillRect/>
          </a:stretch>
        </p:blipFill>
        <p:spPr>
          <a:xfrm>
            <a:off x="1604772" y="82296"/>
            <a:ext cx="8982456" cy="6693408"/>
          </a:xfrm>
          <a:prstGeom prst="rect">
            <a:avLst/>
          </a:prstGeom>
        </p:spPr>
      </p:pic>
      <p:sp>
        <p:nvSpPr>
          <p:cNvPr id="10" name="Rechteck 9">
            <a:extLst>
              <a:ext uri="{FF2B5EF4-FFF2-40B4-BE49-F238E27FC236}">
                <a16:creationId xmlns:a16="http://schemas.microsoft.com/office/drawing/2014/main" id="{7B224F28-70BA-4D17-953E-A5094BA0471A}"/>
              </a:ext>
            </a:extLst>
          </p:cNvPr>
          <p:cNvSpPr/>
          <p:nvPr/>
        </p:nvSpPr>
        <p:spPr>
          <a:xfrm>
            <a:off x="8036560" y="6014720"/>
            <a:ext cx="2641600" cy="477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83016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FB10A-9D82-9ACA-CB5A-B7DFD3875756}"/>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DC036B0-AC30-FEF9-F27F-5A6C3921D17C}"/>
              </a:ext>
            </a:extLst>
          </p:cNvPr>
          <p:cNvSpPr>
            <a:spLocks noGrp="1"/>
          </p:cNvSpPr>
          <p:nvPr>
            <p:ph idx="1"/>
          </p:nvPr>
        </p:nvSpPr>
        <p:spPr/>
        <p:txBody>
          <a:bodyPr>
            <a:noAutofit/>
          </a:bodyPr>
          <a:lstStyle/>
          <a:p>
            <a:pPr marL="0" indent="0">
              <a:lnSpc>
                <a:spcPct val="100000"/>
              </a:lnSpc>
              <a:spcBef>
                <a:spcPts val="600"/>
              </a:spcBef>
              <a:buNone/>
            </a:pPr>
            <a:r>
              <a:rPr lang="en-US" dirty="0"/>
              <a:t>Exercise # 4 Description:</a:t>
            </a:r>
          </a:p>
          <a:p>
            <a:pPr marL="360000" indent="-270000">
              <a:lnSpc>
                <a:spcPct val="100000"/>
              </a:lnSpc>
              <a:spcBef>
                <a:spcPts val="600"/>
              </a:spcBef>
              <a:buSzPct val="100000"/>
            </a:pPr>
            <a:r>
              <a:rPr lang="en-US" sz="2200" dirty="0"/>
              <a:t>Due date on 13.4.2025: Verification Plan</a:t>
            </a:r>
            <a:endParaRPr lang="de-DE" sz="2200" dirty="0"/>
          </a:p>
          <a:p>
            <a:pPr marL="630000" lvl="1" indent="-270000">
              <a:buSzPct val="100000"/>
            </a:pPr>
            <a:r>
              <a:rPr lang="en-US" sz="2000" dirty="0"/>
              <a:t>1-pager with description on how the main requirements will be verified like parachute deployment, safe-landing (maximal speed during landing), maximal altitude below 200 m, vertical lift-off, booster separation</a:t>
            </a:r>
          </a:p>
          <a:p>
            <a:pPr marL="630000" lvl="1" indent="-270000">
              <a:buSzPct val="100000"/>
            </a:pPr>
            <a:r>
              <a:rPr lang="en-US" sz="2000" dirty="0"/>
              <a:t>Description of verification by test, by analysis, by review of design / inspection or by demonstration during assembly</a:t>
            </a:r>
          </a:p>
          <a:p>
            <a:pPr marL="630000" lvl="1" indent="-270000">
              <a:buSzPct val="100000"/>
            </a:pPr>
            <a:r>
              <a:rPr lang="en-US" sz="2000" dirty="0"/>
              <a:t>Main focus shall be put on safety, redundancy and parachute deployment</a:t>
            </a:r>
          </a:p>
          <a:p>
            <a:pPr marL="630000" lvl="1" indent="-270000">
              <a:buSzPct val="100000"/>
            </a:pPr>
            <a:r>
              <a:rPr lang="en-US" sz="2000" dirty="0"/>
              <a:t>It shall be described, how the system / the complete loaded rocket can be checked prior to launch</a:t>
            </a:r>
          </a:p>
          <a:p>
            <a:pPr marL="360000" indent="-270000">
              <a:lnSpc>
                <a:spcPct val="100000"/>
              </a:lnSpc>
              <a:spcBef>
                <a:spcPts val="600"/>
              </a:spcBef>
              <a:buSzPct val="100000"/>
            </a:pPr>
            <a:r>
              <a:rPr lang="en-US" sz="2200" dirty="0"/>
              <a:t>Evaluation on 15.4.2025 (usual time slots)</a:t>
            </a:r>
          </a:p>
        </p:txBody>
      </p:sp>
      <p:sp>
        <p:nvSpPr>
          <p:cNvPr id="3" name="Titre 2">
            <a:extLst>
              <a:ext uri="{FF2B5EF4-FFF2-40B4-BE49-F238E27FC236}">
                <a16:creationId xmlns:a16="http://schemas.microsoft.com/office/drawing/2014/main" id="{378C9A1F-1377-F921-E1D7-6E6DA76AF314}"/>
              </a:ext>
            </a:extLst>
          </p:cNvPr>
          <p:cNvSpPr>
            <a:spLocks noGrp="1"/>
          </p:cNvSpPr>
          <p:nvPr>
            <p:ph type="title"/>
          </p:nvPr>
        </p:nvSpPr>
        <p:spPr>
          <a:xfrm>
            <a:off x="1206500" y="176400"/>
            <a:ext cx="5400000" cy="1800000"/>
          </a:xfrm>
          <a:solidFill>
            <a:schemeClr val="tx1"/>
          </a:solidFill>
        </p:spPr>
        <p:txBody>
          <a:bodyPr anchor="ctr"/>
          <a:lstStyle/>
          <a:p>
            <a:r>
              <a:rPr lang="en-US" dirty="0">
                <a:solidFill>
                  <a:schemeClr val="bg1"/>
                </a:solidFill>
              </a:rPr>
              <a:t>Exercise</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D90BD5C0-AC25-FEA2-4B9E-D7D1BC768F98}"/>
              </a:ext>
            </a:extLst>
          </p:cNvPr>
          <p:cNvSpPr>
            <a:spLocks noGrp="1"/>
          </p:cNvSpPr>
          <p:nvPr>
            <p:ph type="sldNum" sz="quarter" idx="12"/>
          </p:nvPr>
        </p:nvSpPr>
        <p:spPr/>
        <p:txBody>
          <a:bodyPr/>
          <a:lstStyle/>
          <a:p>
            <a:fld id="{E1E1CD7C-2161-7D43-862E-CE4C333CD873}" type="slidenum">
              <a:rPr lang="fr-FR" smtClean="0"/>
              <a:pPr/>
              <a:t>8</a:t>
            </a:fld>
            <a:endParaRPr lang="fr-FR" dirty="0"/>
          </a:p>
        </p:txBody>
      </p:sp>
      <p:sp>
        <p:nvSpPr>
          <p:cNvPr id="7" name="Google Shape;119;p5">
            <a:extLst>
              <a:ext uri="{FF2B5EF4-FFF2-40B4-BE49-F238E27FC236}">
                <a16:creationId xmlns:a16="http://schemas.microsoft.com/office/drawing/2014/main" id="{9C6FB227-22AD-AFC5-5C9A-B27467C8A673}"/>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F3DAE8F2-9602-851E-4287-30DBD68C1E87}"/>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40894553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Solid Propulsion Systems:</a:t>
            </a:r>
            <a:endParaRPr lang="en-US" sz="2200" dirty="0"/>
          </a:p>
          <a:p>
            <a:pPr marL="360000" lvl="1" indent="-270000">
              <a:lnSpc>
                <a:spcPct val="100000"/>
              </a:lnSpc>
              <a:spcBef>
                <a:spcPts val="600"/>
              </a:spcBef>
              <a:buSzPct val="100000"/>
              <a:buFont typeface="Noto Sans Symbols"/>
              <a:buChar char="▪"/>
            </a:pPr>
            <a:r>
              <a:rPr lang="en-US" altLang="de-DE" sz="2200" dirty="0"/>
              <a:t>Advantages</a:t>
            </a:r>
          </a:p>
          <a:p>
            <a:pPr marL="630000" lvl="1" indent="-270000">
              <a:lnSpc>
                <a:spcPct val="100000"/>
              </a:lnSpc>
              <a:spcBef>
                <a:spcPts val="600"/>
              </a:spcBef>
              <a:buSzPct val="100000"/>
            </a:pPr>
            <a:r>
              <a:rPr lang="en-US" altLang="de-DE" sz="2000" dirty="0"/>
              <a:t>Simple</a:t>
            </a:r>
          </a:p>
          <a:p>
            <a:pPr marL="630000" lvl="1" indent="-270000">
              <a:lnSpc>
                <a:spcPct val="100000"/>
              </a:lnSpc>
              <a:spcBef>
                <a:spcPts val="600"/>
              </a:spcBef>
              <a:buSzPct val="100000"/>
            </a:pPr>
            <a:r>
              <a:rPr lang="en-US" altLang="de-DE" sz="2000" dirty="0"/>
              <a:t>High thrust</a:t>
            </a:r>
          </a:p>
          <a:p>
            <a:pPr marL="630000" lvl="1" indent="-270000">
              <a:lnSpc>
                <a:spcPct val="100000"/>
              </a:lnSpc>
              <a:spcBef>
                <a:spcPts val="600"/>
              </a:spcBef>
              <a:buSzPct val="100000"/>
            </a:pPr>
            <a:r>
              <a:rPr lang="en-US" altLang="de-DE" sz="2000" dirty="0"/>
              <a:t>Thrust can be adapted</a:t>
            </a:r>
          </a:p>
          <a:p>
            <a:pPr marL="360000" lvl="1" indent="-270000">
              <a:lnSpc>
                <a:spcPct val="100000"/>
              </a:lnSpc>
              <a:spcBef>
                <a:spcPts val="600"/>
              </a:spcBef>
              <a:buSzPct val="100000"/>
              <a:buFont typeface="Noto Sans Symbols"/>
              <a:buChar char="▪"/>
            </a:pPr>
            <a:r>
              <a:rPr lang="en-US" altLang="de-DE" sz="2200" dirty="0"/>
              <a:t>Disadvantages</a:t>
            </a:r>
          </a:p>
          <a:p>
            <a:pPr marL="630000" lvl="1" indent="-270000">
              <a:lnSpc>
                <a:spcPct val="100000"/>
              </a:lnSpc>
              <a:spcBef>
                <a:spcPts val="600"/>
              </a:spcBef>
              <a:buSzPct val="100000"/>
            </a:pPr>
            <a:r>
              <a:rPr lang="en-US" altLang="de-DE" sz="2000" dirty="0"/>
              <a:t>Not stoppable</a:t>
            </a:r>
          </a:p>
          <a:p>
            <a:pPr marL="630000" lvl="1" indent="-270000">
              <a:lnSpc>
                <a:spcPct val="100000"/>
              </a:lnSpc>
              <a:spcBef>
                <a:spcPts val="600"/>
              </a:spcBef>
              <a:buSzPct val="100000"/>
            </a:pPr>
            <a:r>
              <a:rPr lang="en-US" altLang="de-DE" sz="2000" dirty="0"/>
              <a:t>Toxic</a:t>
            </a:r>
            <a:endParaRPr lang="en-US"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80</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1770474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Solid Propulsion Systems:</a:t>
            </a:r>
          </a:p>
          <a:p>
            <a:pPr marL="360000" lvl="1" indent="-270000">
              <a:lnSpc>
                <a:spcPct val="100000"/>
              </a:lnSpc>
              <a:spcBef>
                <a:spcPts val="600"/>
              </a:spcBef>
              <a:buSzPct val="100000"/>
              <a:buFont typeface="Noto Sans Symbols"/>
              <a:buChar char="▪"/>
            </a:pPr>
            <a:r>
              <a:rPr lang="en-US" sz="2200" dirty="0"/>
              <a:t>Propellant Types</a:t>
            </a:r>
            <a:endParaRPr lang="en-US" sz="2000" dirty="0"/>
          </a:p>
          <a:p>
            <a:pPr marL="630000" lvl="1" indent="-270000">
              <a:lnSpc>
                <a:spcPct val="100000"/>
              </a:lnSpc>
              <a:spcBef>
                <a:spcPts val="600"/>
              </a:spcBef>
              <a:buSzPct val="100000"/>
            </a:pPr>
            <a:r>
              <a:rPr lang="en-US" altLang="de-DE" sz="2000" dirty="0"/>
              <a:t>Double-base propellants</a:t>
            </a:r>
          </a:p>
          <a:p>
            <a:pPr marL="630000" lvl="1" indent="-270000">
              <a:lnSpc>
                <a:spcPct val="100000"/>
              </a:lnSpc>
              <a:spcBef>
                <a:spcPts val="600"/>
              </a:spcBef>
              <a:buSzPct val="100000"/>
            </a:pPr>
            <a:r>
              <a:rPr lang="en-US" altLang="de-DE" sz="2000" dirty="0"/>
              <a:t>Composite propellants</a:t>
            </a:r>
          </a:p>
          <a:p>
            <a:pPr marL="630000" lvl="1" indent="-270000">
              <a:lnSpc>
                <a:spcPct val="100000"/>
              </a:lnSpc>
              <a:spcBef>
                <a:spcPts val="600"/>
              </a:spcBef>
              <a:buSzPct val="100000"/>
            </a:pPr>
            <a:r>
              <a:rPr lang="en-US" sz="2000" i="1" dirty="0"/>
              <a:t>Black powder (gun-powder) propellant</a:t>
            </a:r>
          </a:p>
          <a:p>
            <a:pPr marL="630000" lvl="1" indent="-270000">
              <a:lnSpc>
                <a:spcPct val="100000"/>
              </a:lnSpc>
              <a:spcBef>
                <a:spcPts val="600"/>
              </a:spcBef>
              <a:buSzPct val="100000"/>
            </a:pPr>
            <a:r>
              <a:rPr lang="en-US" sz="2000" i="1" dirty="0"/>
              <a:t>Zinc–sulfur (ZS) propellants</a:t>
            </a:r>
          </a:p>
          <a:p>
            <a:pPr marL="630000" lvl="1" indent="-270000">
              <a:lnSpc>
                <a:spcPct val="100000"/>
              </a:lnSpc>
              <a:spcBef>
                <a:spcPts val="600"/>
              </a:spcBef>
              <a:buSzPct val="100000"/>
            </a:pPr>
            <a:r>
              <a:rPr lang="en-US" sz="2000" i="1" dirty="0"/>
              <a:t>"Candy" propellants (sugar fuel)</a:t>
            </a:r>
          </a:p>
          <a:p>
            <a:pPr marL="630000" lvl="1" indent="-270000">
              <a:lnSpc>
                <a:spcPct val="100000"/>
              </a:lnSpc>
              <a:spcBef>
                <a:spcPts val="600"/>
              </a:spcBef>
              <a:buSzPct val="100000"/>
            </a:pPr>
            <a:r>
              <a:rPr lang="en-US" sz="2000" i="1" dirty="0"/>
              <a:t>High-energy composite (HEC) propellants</a:t>
            </a:r>
          </a:p>
          <a:p>
            <a:pPr marL="630000" lvl="1" indent="-270000">
              <a:lnSpc>
                <a:spcPct val="100000"/>
              </a:lnSpc>
              <a:spcBef>
                <a:spcPts val="600"/>
              </a:spcBef>
              <a:buSzPct val="100000"/>
            </a:pPr>
            <a:r>
              <a:rPr lang="en-US" sz="2000" i="1" dirty="0"/>
              <a:t>Composite modified double base propellants</a:t>
            </a:r>
          </a:p>
          <a:p>
            <a:pPr marL="630000" lvl="1" indent="-270000">
              <a:lnSpc>
                <a:spcPct val="100000"/>
              </a:lnSpc>
              <a:spcBef>
                <a:spcPts val="600"/>
              </a:spcBef>
              <a:buSzPct val="100000"/>
            </a:pPr>
            <a:r>
              <a:rPr lang="en-US" sz="2000" i="1" dirty="0"/>
              <a:t>Minimum-signature (smokeless) propellants</a:t>
            </a:r>
          </a:p>
          <a:p>
            <a:pPr marL="630000" lvl="1" indent="-270000">
              <a:lnSpc>
                <a:spcPct val="100000"/>
              </a:lnSpc>
              <a:spcBef>
                <a:spcPts val="600"/>
              </a:spcBef>
              <a:buSzPct val="100000"/>
            </a:pPr>
            <a:r>
              <a:rPr lang="en-US" sz="2000" i="1" dirty="0"/>
              <a:t>Electric solid propellants</a:t>
            </a:r>
          </a:p>
          <a:p>
            <a:pPr marL="630000" lvl="1" indent="-270000">
              <a:lnSpc>
                <a:spcPct val="100000"/>
              </a:lnSpc>
              <a:spcBef>
                <a:spcPts val="600"/>
              </a:spcBef>
              <a:buSzPct val="100000"/>
            </a:pPr>
            <a:endParaRPr lang="en-US" altLang="de-DE"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81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4008900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Solid Propulsion Systems:</a:t>
            </a:r>
          </a:p>
          <a:p>
            <a:pPr marL="360000" lvl="1" indent="-270000">
              <a:lnSpc>
                <a:spcPct val="100000"/>
              </a:lnSpc>
              <a:spcBef>
                <a:spcPts val="600"/>
              </a:spcBef>
              <a:buSzPct val="100000"/>
              <a:buFont typeface="Noto Sans Symbols"/>
              <a:buChar char="▪"/>
            </a:pPr>
            <a:r>
              <a:rPr lang="en-US" sz="2200" dirty="0"/>
              <a:t>Propellant Types</a:t>
            </a:r>
            <a:endParaRPr lang="en-US" sz="2000" dirty="0"/>
          </a:p>
          <a:p>
            <a:pPr marL="630000" lvl="1" indent="-270000">
              <a:lnSpc>
                <a:spcPct val="100000"/>
              </a:lnSpc>
              <a:spcBef>
                <a:spcPts val="600"/>
              </a:spcBef>
              <a:buSzPct val="100000"/>
            </a:pPr>
            <a:r>
              <a:rPr lang="en-US" altLang="de-DE" sz="2000" dirty="0"/>
              <a:t>Double-base propellants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DB propellants are composed of two monopropellant fuel components where one typically acts as a high-energy (yet unstable) monopropellant and the other acts as a lower-energy stabilizing and gelling monopropellant</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In typical circumstances, Nitroglycerin is dissolved in a gel and solidified with additives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DB propellants are implemented in applications where a medium-high </a:t>
            </a:r>
            <a:r>
              <a:rPr lang="en-US" sz="1800" dirty="0" err="1"/>
              <a:t>Isp</a:t>
            </a:r>
            <a:r>
              <a:rPr lang="en-US" sz="1800" dirty="0"/>
              <a:t> of roughly 235 s is required</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Addition of metal fuels (such as </a:t>
            </a:r>
            <a:r>
              <a:rPr lang="en-US" sz="1800" dirty="0" err="1"/>
              <a:t>Aluminium</a:t>
            </a:r>
            <a:r>
              <a:rPr lang="en-US" sz="1800" dirty="0"/>
              <a:t>) can increase performance to around 250 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82</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5287011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Solid Propulsion Systems:</a:t>
            </a:r>
          </a:p>
          <a:p>
            <a:pPr marL="360000" lvl="1" indent="-270000">
              <a:lnSpc>
                <a:spcPct val="100000"/>
              </a:lnSpc>
              <a:spcBef>
                <a:spcPts val="600"/>
              </a:spcBef>
              <a:buSzPct val="100000"/>
              <a:buFont typeface="Noto Sans Symbols"/>
              <a:buChar char="▪"/>
            </a:pPr>
            <a:r>
              <a:rPr lang="en-US" sz="2200" dirty="0"/>
              <a:t>Propellant Types</a:t>
            </a:r>
            <a:endParaRPr lang="en-US" altLang="de-DE" sz="2000" dirty="0"/>
          </a:p>
          <a:p>
            <a:pPr marL="630000" lvl="1" indent="-270000">
              <a:lnSpc>
                <a:spcPct val="100000"/>
              </a:lnSpc>
              <a:spcBef>
                <a:spcPts val="600"/>
              </a:spcBef>
              <a:buSzPct val="100000"/>
            </a:pPr>
            <a:r>
              <a:rPr lang="en-US" altLang="de-DE" sz="2000" dirty="0"/>
              <a:t>Composite propellants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A powdered oxidizer and powdered metal fuel are intimately mixed and immobilized with a rubbery binder (that also acts as a fuel)</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Composite propellants are often either ammonium nitrate-based (ANCP) or ammonium perchlorate-based (APCP)</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Ammonium nitrate composite propellant often uses magnesium and / or </a:t>
            </a:r>
            <a:r>
              <a:rPr lang="en-US" sz="1800" dirty="0" err="1"/>
              <a:t>aluminium</a:t>
            </a:r>
            <a:r>
              <a:rPr lang="en-US" sz="1800" dirty="0"/>
              <a:t> as fuel and delivers medium performance (</a:t>
            </a:r>
            <a:r>
              <a:rPr lang="en-US" sz="1800" dirty="0" err="1"/>
              <a:t>Isp</a:t>
            </a:r>
            <a:r>
              <a:rPr lang="en-US" sz="1800" dirty="0"/>
              <a:t> of about 210 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Ammonium perchlorate composite propellant often uses </a:t>
            </a:r>
            <a:r>
              <a:rPr lang="en-US" sz="1800" dirty="0" err="1"/>
              <a:t>aluminium</a:t>
            </a:r>
            <a:r>
              <a:rPr lang="en-US" sz="1800" dirty="0"/>
              <a:t> fuel and delivers high performance: vacuum (</a:t>
            </a:r>
            <a:r>
              <a:rPr lang="en-US" sz="1800" dirty="0" err="1"/>
              <a:t>Isp</a:t>
            </a:r>
            <a:r>
              <a:rPr lang="en-US" sz="1800" dirty="0"/>
              <a:t> up to 296 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83</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1001934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Solid Propulsion Systems:</a:t>
            </a:r>
          </a:p>
          <a:p>
            <a:pPr marL="360000" lvl="1" indent="-270000">
              <a:lnSpc>
                <a:spcPct val="100000"/>
              </a:lnSpc>
              <a:spcBef>
                <a:spcPts val="600"/>
              </a:spcBef>
              <a:buSzPct val="100000"/>
              <a:buFont typeface="Noto Sans Symbols"/>
              <a:buChar char="▪"/>
            </a:pPr>
            <a:r>
              <a:rPr lang="en-US" sz="2200" dirty="0"/>
              <a:t>Propellant Types</a:t>
            </a:r>
            <a:endParaRPr lang="en-US" altLang="de-DE" sz="2000" dirty="0"/>
          </a:p>
          <a:p>
            <a:pPr marL="630000" lvl="1" indent="-270000">
              <a:lnSpc>
                <a:spcPct val="100000"/>
              </a:lnSpc>
              <a:spcBef>
                <a:spcPts val="600"/>
              </a:spcBef>
              <a:buSzPct val="100000"/>
            </a:pPr>
            <a:r>
              <a:rPr lang="en-US" altLang="de-DE" sz="2000" dirty="0"/>
              <a:t>Composite propellants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err="1"/>
              <a:t>Aluminium</a:t>
            </a:r>
            <a:r>
              <a:rPr lang="en-US" sz="1800" dirty="0"/>
              <a:t> is used as fuel because it has a reasonable specific energy density, a high volumetric energy density, and is difficult to ignite accidentally</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Composite propellants are cast, and retain their shape after the rubber binder, such as Hydroxyl-terminated polybutadiene (HTPB), cross-links (solidifies) with the aid of a curative additive</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Because of its high performance, moderate ease of manufacturing, and moderate cost, APCP finds widespread use in space rockets and military rockets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84</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4064542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Solid Propulsion Systems:</a:t>
            </a:r>
          </a:p>
          <a:p>
            <a:pPr marL="360000" lvl="1" indent="-270000">
              <a:lnSpc>
                <a:spcPct val="100000"/>
              </a:lnSpc>
              <a:spcBef>
                <a:spcPts val="600"/>
              </a:spcBef>
              <a:buSzPct val="100000"/>
              <a:buFont typeface="Noto Sans Symbols"/>
              <a:buChar char="▪"/>
            </a:pPr>
            <a:r>
              <a:rPr lang="en-US" sz="2200" dirty="0"/>
              <a:t>More exotic propellant types</a:t>
            </a:r>
            <a:endParaRPr lang="en-US" sz="2000" dirty="0"/>
          </a:p>
          <a:p>
            <a:pPr marL="630000" lvl="1" indent="-270000">
              <a:lnSpc>
                <a:spcPct val="100000"/>
              </a:lnSpc>
              <a:spcBef>
                <a:spcPts val="600"/>
              </a:spcBef>
              <a:buSzPct val="100000"/>
            </a:pPr>
            <a:r>
              <a:rPr lang="en-US" sz="2000" dirty="0"/>
              <a:t>Black powder (gun-powder) propellant</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Black powder (gunpowder) is composed of charcoal (fuel), potassium nitrate (oxidizer), and sulfur (fuel and catalyst)</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It is one of the oldest pyrotechnic compositions with application to rocketry</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In modern times, black powder finds use in low-power model rockets </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The </a:t>
            </a:r>
            <a:r>
              <a:rPr lang="en-US" sz="1800" dirty="0" err="1"/>
              <a:t>Isp</a:t>
            </a:r>
            <a:r>
              <a:rPr lang="en-US" sz="1800" dirty="0"/>
              <a:t> of black powder is low, around 80 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85</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5049845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Solid Propulsion Systems:</a:t>
            </a:r>
          </a:p>
          <a:p>
            <a:pPr marL="360000" lvl="1" indent="-270000">
              <a:lnSpc>
                <a:spcPct val="100000"/>
              </a:lnSpc>
              <a:spcBef>
                <a:spcPts val="600"/>
              </a:spcBef>
              <a:buSzPct val="100000"/>
              <a:buFont typeface="Noto Sans Symbols"/>
              <a:buChar char="▪"/>
            </a:pPr>
            <a:r>
              <a:rPr lang="en-US" sz="2200" dirty="0"/>
              <a:t>More exotic propellant types</a:t>
            </a:r>
            <a:endParaRPr lang="en-US" sz="2000" dirty="0"/>
          </a:p>
          <a:p>
            <a:pPr marL="630000" lvl="1" indent="-270000">
              <a:lnSpc>
                <a:spcPct val="100000"/>
              </a:lnSpc>
              <a:spcBef>
                <a:spcPts val="600"/>
              </a:spcBef>
              <a:buSzPct val="100000"/>
            </a:pPr>
            <a:r>
              <a:rPr lang="en-US" sz="2000" dirty="0"/>
              <a:t>Zinc–sulfur (ZS) propellants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Composed of powdered zinc metal and powdered sulfur (oxidizer), ZS or "</a:t>
            </a:r>
            <a:r>
              <a:rPr lang="en-US" sz="1800" dirty="0" err="1"/>
              <a:t>micrograin</a:t>
            </a:r>
            <a:r>
              <a:rPr lang="en-US" sz="1800" dirty="0"/>
              <a:t>" is another pressed propellant that does not find any practical application outside specialized amateur rocketry circles due to its poor performance (as most ZS burns outside the combustion chamber) and fast linear burn rates on the order of 2 m/s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ZS is most often employed as a novelty propellant as the rocket accelerates extremely quickly leaving a spectacular large orange fireball behind it</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86</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5042703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Solid Propulsion Systems:</a:t>
            </a:r>
          </a:p>
          <a:p>
            <a:pPr marL="360000" lvl="1" indent="-270000">
              <a:lnSpc>
                <a:spcPct val="100000"/>
              </a:lnSpc>
              <a:spcBef>
                <a:spcPts val="600"/>
              </a:spcBef>
              <a:buSzPct val="100000"/>
              <a:buFont typeface="Noto Sans Symbols"/>
              <a:buChar char="▪"/>
            </a:pPr>
            <a:r>
              <a:rPr lang="en-US" sz="2200" dirty="0"/>
              <a:t>More exotic propellant types</a:t>
            </a:r>
            <a:endParaRPr lang="en-US" sz="2000" dirty="0"/>
          </a:p>
          <a:p>
            <a:pPr marL="630000" lvl="1" indent="-270000">
              <a:lnSpc>
                <a:spcPct val="100000"/>
              </a:lnSpc>
              <a:spcBef>
                <a:spcPts val="600"/>
              </a:spcBef>
              <a:buSzPct val="100000"/>
            </a:pPr>
            <a:r>
              <a:rPr lang="en-US" sz="2000" dirty="0"/>
              <a:t>"Candy" propellants (sugar fuel)</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In general, rocket candy propellants are an oxidizer (typically potassium nitrate) and a sugar fuel (typically dextrose, sorbitol or sucrose) that are cast into shape by gently melting the propellant constituents together and pouring or packing the amorphous colloid into a mold</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Candy propellants generate a low-medium specific impulse of roughly 130 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87</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9322024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Solid Propulsion Systems:</a:t>
            </a:r>
          </a:p>
          <a:p>
            <a:pPr marL="360000" lvl="1" indent="-270000">
              <a:lnSpc>
                <a:spcPct val="100000"/>
              </a:lnSpc>
              <a:spcBef>
                <a:spcPts val="600"/>
              </a:spcBef>
              <a:buSzPct val="100000"/>
              <a:buFont typeface="Noto Sans Symbols"/>
              <a:buChar char="▪"/>
            </a:pPr>
            <a:r>
              <a:rPr lang="en-US" sz="2200" dirty="0"/>
              <a:t>More exotic propellant types</a:t>
            </a:r>
            <a:endParaRPr lang="en-US" sz="2000" dirty="0"/>
          </a:p>
          <a:p>
            <a:pPr marL="630000" lvl="1" indent="-270000">
              <a:lnSpc>
                <a:spcPct val="100000"/>
              </a:lnSpc>
              <a:spcBef>
                <a:spcPts val="600"/>
              </a:spcBef>
              <a:buSzPct val="100000"/>
            </a:pPr>
            <a:r>
              <a:rPr lang="en-US" sz="2000" dirty="0"/>
              <a:t>High-energy composite (HEC) propellants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Typical HEC propellants start with a standard composite propellant mixture (such as APCP) and add a high-energy explosive to the mix</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This extra component usually is in the form of small crystals of RDX or HMX, both of which have higher energy than ammonium perchlorate</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Despite a modest increase in specific impulse, implementation is limited due to the increased hazards of the high-explosive additives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88</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2693261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Solid Propulsion Systems:</a:t>
            </a:r>
          </a:p>
          <a:p>
            <a:pPr marL="360000" lvl="1" indent="-270000">
              <a:lnSpc>
                <a:spcPct val="100000"/>
              </a:lnSpc>
              <a:spcBef>
                <a:spcPts val="600"/>
              </a:spcBef>
              <a:buSzPct val="100000"/>
              <a:buFont typeface="Noto Sans Symbols"/>
              <a:buChar char="▪"/>
            </a:pPr>
            <a:r>
              <a:rPr lang="en-US" sz="2200" dirty="0"/>
              <a:t>More exotic propellant types</a:t>
            </a:r>
            <a:endParaRPr lang="en-US" sz="2000" dirty="0"/>
          </a:p>
          <a:p>
            <a:pPr marL="630000" lvl="1" indent="-270000">
              <a:lnSpc>
                <a:spcPct val="100000"/>
              </a:lnSpc>
              <a:spcBef>
                <a:spcPts val="600"/>
              </a:spcBef>
              <a:buSzPct val="100000"/>
            </a:pPr>
            <a:r>
              <a:rPr lang="en-US" sz="2000" dirty="0"/>
              <a:t>Composite modified double base propellants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Composite modified double base propellants start with a nitrocellulose / nitroglycerin double base propellant as a binder and add solids (typically ammonium perchlorate (AP) and powdered </a:t>
            </a:r>
            <a:r>
              <a:rPr lang="en-US" sz="1800" dirty="0" err="1"/>
              <a:t>aluminium</a:t>
            </a:r>
            <a:r>
              <a:rPr lang="en-US" sz="1800" dirty="0"/>
              <a:t>) normally used in composite propellants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The ammonium perchlorate makes up the oxygen deficit introduced by using nitrocellulose, improving the overall specific impulse</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The </a:t>
            </a:r>
            <a:r>
              <a:rPr lang="en-US" sz="1800" dirty="0" err="1"/>
              <a:t>aluminium</a:t>
            </a:r>
            <a:r>
              <a:rPr lang="en-US" sz="1800" dirty="0"/>
              <a:t> improves specific impulse as well as combustion stability</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The mixing of composite and double base propellant ingredients has become so common as to blur the functional definition of double base propellants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89</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560953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FB10A-9D82-9ACA-CB5A-B7DFD3875756}"/>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DC036B0-AC30-FEF9-F27F-5A6C3921D17C}"/>
              </a:ext>
            </a:extLst>
          </p:cNvPr>
          <p:cNvSpPr>
            <a:spLocks noGrp="1"/>
          </p:cNvSpPr>
          <p:nvPr>
            <p:ph idx="1"/>
          </p:nvPr>
        </p:nvSpPr>
        <p:spPr/>
        <p:txBody>
          <a:bodyPr>
            <a:noAutofit/>
          </a:bodyPr>
          <a:lstStyle/>
          <a:p>
            <a:pPr marL="0" indent="0">
              <a:lnSpc>
                <a:spcPct val="100000"/>
              </a:lnSpc>
              <a:spcBef>
                <a:spcPts val="600"/>
              </a:spcBef>
              <a:buNone/>
            </a:pPr>
            <a:r>
              <a:rPr lang="en-US" dirty="0"/>
              <a:t>Exercise # 5 Description:</a:t>
            </a:r>
          </a:p>
          <a:p>
            <a:pPr marL="360000" indent="-270000">
              <a:lnSpc>
                <a:spcPct val="100000"/>
              </a:lnSpc>
              <a:spcBef>
                <a:spcPts val="600"/>
              </a:spcBef>
              <a:buSzPct val="100000"/>
            </a:pPr>
            <a:r>
              <a:rPr lang="en-US" sz="2200" dirty="0"/>
              <a:t>Due date on 27.4.2025: Qualification Review</a:t>
            </a:r>
            <a:endParaRPr lang="de-DE" sz="2200" dirty="0"/>
          </a:p>
          <a:p>
            <a:pPr marL="630000" lvl="1" indent="-270000">
              <a:lnSpc>
                <a:spcPct val="100000"/>
              </a:lnSpc>
              <a:spcBef>
                <a:spcPts val="600"/>
              </a:spcBef>
              <a:buSzPct val="100000"/>
            </a:pPr>
            <a:r>
              <a:rPr lang="en-US" sz="2000" dirty="0"/>
              <a:t>Final report (summary of all reports so far with updates on final design / configuration) with description of the Water rocket (Description of all products used, fluidical architecture, electrical architecture, mass budget, propellant budget, pressure budget, launch phases) and clear summary of verification results performed</a:t>
            </a:r>
          </a:p>
          <a:p>
            <a:pPr marL="630000" lvl="1" indent="-270000">
              <a:lnSpc>
                <a:spcPct val="100000"/>
              </a:lnSpc>
              <a:spcBef>
                <a:spcPts val="600"/>
              </a:spcBef>
              <a:buSzPct val="100000"/>
            </a:pPr>
            <a:r>
              <a:rPr lang="en-US" sz="2000" dirty="0"/>
              <a:t>Objective is to get ‘green light’ for trial launch</a:t>
            </a:r>
            <a:endParaRPr lang="de-DE" sz="2000" dirty="0"/>
          </a:p>
          <a:p>
            <a:pPr marL="360000" indent="-270000">
              <a:lnSpc>
                <a:spcPct val="100000"/>
              </a:lnSpc>
              <a:spcBef>
                <a:spcPts val="600"/>
              </a:spcBef>
              <a:buSzPct val="100000"/>
            </a:pPr>
            <a:r>
              <a:rPr lang="en-US" sz="2200" dirty="0"/>
              <a:t>Evaluation on 29.4.2025 (usual time slots)</a:t>
            </a:r>
          </a:p>
        </p:txBody>
      </p:sp>
      <p:sp>
        <p:nvSpPr>
          <p:cNvPr id="3" name="Titre 2">
            <a:extLst>
              <a:ext uri="{FF2B5EF4-FFF2-40B4-BE49-F238E27FC236}">
                <a16:creationId xmlns:a16="http://schemas.microsoft.com/office/drawing/2014/main" id="{378C9A1F-1377-F921-E1D7-6E6DA76AF314}"/>
              </a:ext>
            </a:extLst>
          </p:cNvPr>
          <p:cNvSpPr>
            <a:spLocks noGrp="1"/>
          </p:cNvSpPr>
          <p:nvPr>
            <p:ph type="title"/>
          </p:nvPr>
        </p:nvSpPr>
        <p:spPr>
          <a:xfrm>
            <a:off x="1206500" y="176400"/>
            <a:ext cx="5400000" cy="1800000"/>
          </a:xfrm>
          <a:solidFill>
            <a:schemeClr val="tx1"/>
          </a:solidFill>
        </p:spPr>
        <p:txBody>
          <a:bodyPr anchor="ctr"/>
          <a:lstStyle/>
          <a:p>
            <a:r>
              <a:rPr lang="en-US" dirty="0">
                <a:solidFill>
                  <a:schemeClr val="bg1"/>
                </a:solidFill>
              </a:rPr>
              <a:t>Exercise</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D90BD5C0-AC25-FEA2-4B9E-D7D1BC768F98}"/>
              </a:ext>
            </a:extLst>
          </p:cNvPr>
          <p:cNvSpPr>
            <a:spLocks noGrp="1"/>
          </p:cNvSpPr>
          <p:nvPr>
            <p:ph type="sldNum" sz="quarter" idx="12"/>
          </p:nvPr>
        </p:nvSpPr>
        <p:spPr/>
        <p:txBody>
          <a:bodyPr/>
          <a:lstStyle/>
          <a:p>
            <a:fld id="{E1E1CD7C-2161-7D43-862E-CE4C333CD873}" type="slidenum">
              <a:rPr lang="fr-FR" smtClean="0"/>
              <a:pPr/>
              <a:t>9</a:t>
            </a:fld>
            <a:endParaRPr lang="fr-FR" dirty="0"/>
          </a:p>
        </p:txBody>
      </p:sp>
      <p:sp>
        <p:nvSpPr>
          <p:cNvPr id="7" name="Google Shape;119;p5">
            <a:extLst>
              <a:ext uri="{FF2B5EF4-FFF2-40B4-BE49-F238E27FC236}">
                <a16:creationId xmlns:a16="http://schemas.microsoft.com/office/drawing/2014/main" id="{9C6FB227-22AD-AFC5-5C9A-B27467C8A673}"/>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F3DAE8F2-9602-851E-4287-30DBD68C1E87}"/>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8167062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Solid Propulsion Systems:</a:t>
            </a:r>
          </a:p>
          <a:p>
            <a:pPr marL="360000" lvl="1" indent="-270000">
              <a:lnSpc>
                <a:spcPct val="100000"/>
              </a:lnSpc>
              <a:spcBef>
                <a:spcPts val="600"/>
              </a:spcBef>
              <a:buSzPct val="100000"/>
              <a:buFont typeface="Noto Sans Symbols"/>
              <a:buChar char="▪"/>
            </a:pPr>
            <a:r>
              <a:rPr lang="en-US" sz="2200" dirty="0"/>
              <a:t>More exotic propellant types</a:t>
            </a:r>
            <a:endParaRPr lang="en-US" sz="2000" dirty="0"/>
          </a:p>
          <a:p>
            <a:pPr marL="630000" lvl="1" indent="-270000">
              <a:lnSpc>
                <a:spcPct val="100000"/>
              </a:lnSpc>
              <a:spcBef>
                <a:spcPts val="600"/>
              </a:spcBef>
              <a:buSzPct val="100000"/>
            </a:pPr>
            <a:r>
              <a:rPr lang="en-US" sz="2000" dirty="0"/>
              <a:t>Minimum-signature (smokeless) propellants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One of the most active areas of solid propellant research is the development of high-energy, minimum-signature propellant using C6H6N6(NO2)6, which has 14% higher energy per mass and 20% higher energy density than HMX</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The new propellant has been successfully developed and tested in tactical rocket motors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The propellant is non-polluting: acid-free, solid particulates-free, and lead-free</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It is also smokeless and has only a faint shock diamond pattern that is visible in the otherwise transparent exhaust</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Production costs remain high</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90</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8295816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Solid Propulsion Systems:</a:t>
            </a:r>
          </a:p>
          <a:p>
            <a:pPr marL="360000" lvl="1" indent="-270000">
              <a:lnSpc>
                <a:spcPct val="100000"/>
              </a:lnSpc>
              <a:spcBef>
                <a:spcPts val="600"/>
              </a:spcBef>
              <a:buSzPct val="100000"/>
              <a:buFont typeface="Noto Sans Symbols"/>
              <a:buChar char="▪"/>
            </a:pPr>
            <a:r>
              <a:rPr lang="en-US" sz="2200" dirty="0"/>
              <a:t>More exotic propellant types</a:t>
            </a:r>
            <a:endParaRPr lang="en-US" sz="2000" dirty="0"/>
          </a:p>
          <a:p>
            <a:pPr marL="630000" lvl="1" indent="-270000">
              <a:lnSpc>
                <a:spcPct val="100000"/>
              </a:lnSpc>
              <a:spcBef>
                <a:spcPts val="600"/>
              </a:spcBef>
              <a:buSzPct val="100000"/>
            </a:pPr>
            <a:r>
              <a:rPr lang="en-US" sz="2000" dirty="0"/>
              <a:t>Electric solid propellants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Electric solid propellants (ESPs) are a family of high performance plastisol solid propellants that can be ignited and throttled by the application of electric current</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Unlike conventional rocket motor propellants that are difficult to control and extinguish, ESPs can be ignited reliably at precise intervals and durations</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It requires no moving part and the propellant is insensitive to flames or electrical sparks</a:t>
            </a:r>
          </a:p>
          <a:p>
            <a:pPr marL="630000" lvl="1" indent="-270000">
              <a:lnSpc>
                <a:spcPct val="100000"/>
              </a:lnSpc>
              <a:spcBef>
                <a:spcPts val="600"/>
              </a:spcBef>
              <a:buSzPct val="100000"/>
            </a:pPr>
            <a:endParaRPr lang="en-US" sz="2000" dirty="0"/>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91</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0316217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Solid Propulsion Systems:</a:t>
            </a:r>
          </a:p>
          <a:p>
            <a:pPr marL="360000" lvl="1" indent="-270000">
              <a:lnSpc>
                <a:spcPct val="100000"/>
              </a:lnSpc>
              <a:spcBef>
                <a:spcPts val="600"/>
              </a:spcBef>
              <a:buSzPct val="100000"/>
              <a:buFont typeface="Noto Sans Symbols"/>
              <a:buChar char="▪"/>
            </a:pPr>
            <a:r>
              <a:rPr lang="en-US" sz="2200" dirty="0"/>
              <a:t>A</a:t>
            </a:r>
          </a:p>
          <a:p>
            <a:pPr marL="630000" lvl="1" indent="-270000">
              <a:lnSpc>
                <a:spcPct val="100000"/>
              </a:lnSpc>
              <a:spcBef>
                <a:spcPts val="600"/>
              </a:spcBef>
              <a:buSzPct val="100000"/>
            </a:pPr>
            <a:r>
              <a:rPr lang="en-US" sz="2000" dirty="0"/>
              <a:t>C</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D</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92</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583BB951-5DDF-4F09-A3B3-91B31C89D598}"/>
              </a:ext>
            </a:extLst>
          </p:cNvPr>
          <p:cNvPicPr>
            <a:picLocks noChangeAspect="1"/>
          </p:cNvPicPr>
          <p:nvPr/>
        </p:nvPicPr>
        <p:blipFill>
          <a:blip r:embed="rId2"/>
          <a:stretch>
            <a:fillRect/>
          </a:stretch>
        </p:blipFill>
        <p:spPr>
          <a:xfrm>
            <a:off x="1221220" y="369385"/>
            <a:ext cx="9749559" cy="6371333"/>
          </a:xfrm>
          <a:prstGeom prst="rect">
            <a:avLst/>
          </a:prstGeom>
          <a:solidFill>
            <a:schemeClr val="bg1"/>
          </a:solidFill>
        </p:spPr>
      </p:pic>
    </p:spTree>
    <p:extLst>
      <p:ext uri="{BB962C8B-B14F-4D97-AF65-F5344CB8AC3E}">
        <p14:creationId xmlns:p14="http://schemas.microsoft.com/office/powerpoint/2010/main" val="2923283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Solid Propulsion Systems:</a:t>
            </a:r>
          </a:p>
          <a:p>
            <a:pPr marL="360000" lvl="1" indent="-270000">
              <a:lnSpc>
                <a:spcPct val="100000"/>
              </a:lnSpc>
              <a:spcBef>
                <a:spcPts val="600"/>
              </a:spcBef>
              <a:buSzPct val="100000"/>
              <a:buFont typeface="Noto Sans Symbols"/>
              <a:buChar char="▪"/>
            </a:pPr>
            <a:r>
              <a:rPr lang="en-US" sz="2200" dirty="0"/>
              <a:t>A</a:t>
            </a:r>
          </a:p>
          <a:p>
            <a:pPr marL="630000" lvl="1" indent="-270000">
              <a:lnSpc>
                <a:spcPct val="100000"/>
              </a:lnSpc>
              <a:spcBef>
                <a:spcPts val="600"/>
              </a:spcBef>
              <a:buSzPct val="100000"/>
            </a:pPr>
            <a:r>
              <a:rPr lang="en-US" sz="2000" dirty="0"/>
              <a:t>C</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D</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93</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25069C64-A614-47B8-B27C-328EB3EC5B25}"/>
              </a:ext>
            </a:extLst>
          </p:cNvPr>
          <p:cNvPicPr>
            <a:picLocks noChangeAspect="1"/>
          </p:cNvPicPr>
          <p:nvPr/>
        </p:nvPicPr>
        <p:blipFill>
          <a:blip r:embed="rId2"/>
          <a:stretch>
            <a:fillRect/>
          </a:stretch>
        </p:blipFill>
        <p:spPr>
          <a:xfrm>
            <a:off x="1358900" y="46131"/>
            <a:ext cx="9474200" cy="6635470"/>
          </a:xfrm>
          <a:prstGeom prst="rect">
            <a:avLst/>
          </a:prstGeom>
          <a:solidFill>
            <a:schemeClr val="bg1"/>
          </a:solidFill>
        </p:spPr>
      </p:pic>
    </p:spTree>
    <p:extLst>
      <p:ext uri="{BB962C8B-B14F-4D97-AF65-F5344CB8AC3E}">
        <p14:creationId xmlns:p14="http://schemas.microsoft.com/office/powerpoint/2010/main" val="33050140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Solid Propulsion Systems:</a:t>
            </a:r>
            <a:endParaRPr lang="en-US" sz="2200" dirty="0"/>
          </a:p>
          <a:p>
            <a:pPr marL="360000" lvl="1" indent="-270000">
              <a:lnSpc>
                <a:spcPct val="100000"/>
              </a:lnSpc>
              <a:spcBef>
                <a:spcPts val="600"/>
              </a:spcBef>
              <a:buSzPct val="100000"/>
              <a:buFont typeface="Noto Sans Symbols"/>
              <a:buChar char="▪"/>
            </a:pPr>
            <a:r>
              <a:rPr lang="en-US" sz="2200" dirty="0"/>
              <a:t>Example: Small acceleration rocket for stage separation (de-orbiting)</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94</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7171271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Solid Propulsion Systems:</a:t>
            </a:r>
          </a:p>
          <a:p>
            <a:pPr marL="360000" lvl="1" indent="-270000">
              <a:lnSpc>
                <a:spcPct val="100000"/>
              </a:lnSpc>
              <a:spcBef>
                <a:spcPts val="600"/>
              </a:spcBef>
              <a:buSzPct val="100000"/>
              <a:buFont typeface="Noto Sans Symbols"/>
              <a:buChar char="▪"/>
            </a:pPr>
            <a:r>
              <a:rPr lang="en-US" sz="2200" dirty="0"/>
              <a:t>A</a:t>
            </a:r>
          </a:p>
          <a:p>
            <a:pPr marL="630000" lvl="1" indent="-270000">
              <a:lnSpc>
                <a:spcPct val="100000"/>
              </a:lnSpc>
              <a:spcBef>
                <a:spcPts val="600"/>
              </a:spcBef>
              <a:buSzPct val="100000"/>
            </a:pPr>
            <a:r>
              <a:rPr lang="en-US" sz="2000" dirty="0"/>
              <a:t>C</a:t>
            </a:r>
          </a:p>
          <a:p>
            <a:pPr marL="915750" lvl="2" indent="-285750">
              <a:lnSpc>
                <a:spcPct val="100000"/>
              </a:lnSpc>
              <a:spcBef>
                <a:spcPts val="600"/>
              </a:spcBef>
              <a:buClr>
                <a:srgbClr val="FF0000"/>
              </a:buClr>
              <a:buSzPct val="100000"/>
              <a:buFont typeface="Symbol" panose="05050102010706020507" pitchFamily="18" charset="2"/>
              <a:buChar char="-"/>
            </a:pPr>
            <a:r>
              <a:rPr lang="en-US" sz="1800" dirty="0"/>
              <a:t>D</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95</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DF977374-8488-4E9B-88C5-5150D144C21F}"/>
              </a:ext>
            </a:extLst>
          </p:cNvPr>
          <p:cNvPicPr>
            <a:picLocks noChangeAspect="1"/>
          </p:cNvPicPr>
          <p:nvPr/>
        </p:nvPicPr>
        <p:blipFill>
          <a:blip r:embed="rId2"/>
          <a:stretch>
            <a:fillRect/>
          </a:stretch>
        </p:blipFill>
        <p:spPr>
          <a:xfrm>
            <a:off x="1391920" y="69076"/>
            <a:ext cx="9408159" cy="6719848"/>
          </a:xfrm>
          <a:prstGeom prst="rect">
            <a:avLst/>
          </a:prstGeom>
          <a:solidFill>
            <a:schemeClr val="bg1"/>
          </a:solidFill>
        </p:spPr>
      </p:pic>
    </p:spTree>
    <p:extLst>
      <p:ext uri="{BB962C8B-B14F-4D97-AF65-F5344CB8AC3E}">
        <p14:creationId xmlns:p14="http://schemas.microsoft.com/office/powerpoint/2010/main" val="28265285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Solid Propulsion Systems:</a:t>
            </a:r>
          </a:p>
          <a:p>
            <a:pPr marL="360000" lvl="1" indent="-270000">
              <a:lnSpc>
                <a:spcPct val="100000"/>
              </a:lnSpc>
              <a:spcBef>
                <a:spcPts val="600"/>
              </a:spcBef>
              <a:buSzPct val="100000"/>
              <a:buFont typeface="Noto Sans Symbols"/>
              <a:buChar char="▪"/>
            </a:pPr>
            <a:r>
              <a:rPr lang="en-US" sz="2200" dirty="0"/>
              <a:t>Question: How to distinguish a solid propellant engine?</a:t>
            </a:r>
          </a:p>
          <a:p>
            <a:pPr marL="360000" lvl="1" indent="-270000">
              <a:lnSpc>
                <a:spcPct val="100000"/>
              </a:lnSpc>
              <a:spcBef>
                <a:spcPts val="600"/>
              </a:spcBef>
              <a:buSzPct val="100000"/>
              <a:buFont typeface="Noto Sans Symbols"/>
              <a:buChar char="▪"/>
            </a:pPr>
            <a:r>
              <a:rPr lang="en-US" sz="2200" dirty="0"/>
              <a:t>Answer from </a:t>
            </a:r>
            <a:r>
              <a:rPr lang="de-DE" sz="2200" dirty="0"/>
              <a:t>Los Alamos National Laboratory</a:t>
            </a:r>
            <a:endParaRPr lang="en-US" sz="2200" dirty="0"/>
          </a:p>
          <a:p>
            <a:pPr marL="630000" lvl="1" indent="-270000" fontAlgn="base">
              <a:lnSpc>
                <a:spcPct val="100000"/>
              </a:lnSpc>
              <a:spcBef>
                <a:spcPts val="600"/>
              </a:spcBef>
              <a:buSzPct val="100000"/>
            </a:pPr>
            <a:r>
              <a:rPr lang="en-US" sz="2000" dirty="0"/>
              <a:t>A solid rocket is simple, with only a few major components. It includes a combustion chamber containing an ignition system and propellant, and an exhaust nozzle. LANL recently developed a safer propellant system with separated solid fuel and solid oxidizer</a:t>
            </a:r>
          </a:p>
          <a:p>
            <a:pPr marL="630000" lvl="1" indent="-270000" fontAlgn="base">
              <a:lnSpc>
                <a:spcPct val="100000"/>
              </a:lnSpc>
              <a:spcBef>
                <a:spcPts val="600"/>
              </a:spcBef>
              <a:buSzPct val="100000"/>
            </a:pPr>
            <a:r>
              <a:rPr lang="en-US" sz="2000" dirty="0"/>
              <a:t>For ignition, LANL replaced traditional pyrotechnics with water. Once on orbit and just prior to a burn, an </a:t>
            </a:r>
            <a:r>
              <a:rPr lang="en-US" sz="2000" dirty="0" err="1"/>
              <a:t>electrolyzer</a:t>
            </a:r>
            <a:r>
              <a:rPr lang="en-US" sz="2000" dirty="0"/>
              <a:t> would separate the water into hydrogen and oxygen gases. At the moment of ignition, the hydrogen and oxygen would be rapidly injected into the combustion chamber and lit by a spark. The resulting flame would ignite the solid propellant</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96</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5989199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Solid Propulsion Systems:</a:t>
            </a:r>
          </a:p>
          <a:p>
            <a:pPr marL="360000" lvl="1" indent="-270000">
              <a:lnSpc>
                <a:spcPct val="100000"/>
              </a:lnSpc>
              <a:spcBef>
                <a:spcPts val="600"/>
              </a:spcBef>
              <a:buSzPct val="100000"/>
              <a:buFont typeface="Noto Sans Symbols"/>
              <a:buChar char="▪"/>
            </a:pPr>
            <a:r>
              <a:rPr lang="en-US" sz="2200" dirty="0"/>
              <a:t>Question: How to distinguish a solid propellant engine?</a:t>
            </a:r>
          </a:p>
          <a:p>
            <a:pPr marL="360000" lvl="1" indent="-270000">
              <a:lnSpc>
                <a:spcPct val="100000"/>
              </a:lnSpc>
              <a:spcBef>
                <a:spcPts val="600"/>
              </a:spcBef>
              <a:buSzPct val="100000"/>
              <a:buFont typeface="Noto Sans Symbols"/>
              <a:buChar char="▪"/>
            </a:pPr>
            <a:r>
              <a:rPr lang="en-US" sz="2200" dirty="0"/>
              <a:t>Answer from </a:t>
            </a:r>
            <a:r>
              <a:rPr lang="de-DE" sz="2200" dirty="0"/>
              <a:t>Los Alamos National Laboratory</a:t>
            </a:r>
            <a:endParaRPr lang="en-US" sz="2200" dirty="0"/>
          </a:p>
          <a:p>
            <a:pPr marL="630000" lvl="1" indent="-270000" fontAlgn="base">
              <a:lnSpc>
                <a:spcPct val="100000"/>
              </a:lnSpc>
              <a:spcBef>
                <a:spcPts val="600"/>
              </a:spcBef>
              <a:buSzPct val="100000"/>
            </a:pPr>
            <a:r>
              <a:rPr lang="en-US" sz="2000" dirty="0"/>
              <a:t>The next challenge was to figure out how to extinguish the burn. It has long been understood that a rapid decompression of the chamber can reliably cause a solid rocket to extinguish </a:t>
            </a:r>
          </a:p>
          <a:p>
            <a:pPr marL="630000" lvl="1" indent="-270000" fontAlgn="base">
              <a:lnSpc>
                <a:spcPct val="100000"/>
              </a:lnSpc>
              <a:spcBef>
                <a:spcPts val="600"/>
              </a:spcBef>
              <a:buSzPct val="100000"/>
            </a:pPr>
            <a:r>
              <a:rPr lang="en-US" sz="2000" dirty="0"/>
              <a:t>LANL developed an aerospike nozzle with a changeable choke area. Once the burn has achieved a desired velocity change, the choke area would be opened, decompressing the chamber and extinguishing the burn. When another burn of the rocket is needed, the choke area is reset to its original position. Repeat as needed.</a:t>
            </a:r>
          </a:p>
          <a:p>
            <a:pPr marL="630000" lvl="1" indent="-270000" fontAlgn="base">
              <a:lnSpc>
                <a:spcPct val="100000"/>
              </a:lnSpc>
              <a:spcBef>
                <a:spcPts val="600"/>
              </a:spcBef>
              <a:buSzPct val="100000"/>
            </a:pPr>
            <a:r>
              <a:rPr lang="en-US" sz="2000" dirty="0"/>
              <a:t>LANL recently demonstrated multiple independent burns from a single solid rocket in static test stands at Los Alamos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Solid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97</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4949080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C6BF-A9CC-164E-35BA-6F9718714AE1}"/>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65AC0A36-8F5A-6346-0FAD-EC5337634790}"/>
              </a:ext>
            </a:extLst>
          </p:cNvPr>
          <p:cNvSpPr>
            <a:spLocks noGrp="1"/>
          </p:cNvSpPr>
          <p:nvPr>
            <p:ph idx="1"/>
          </p:nvPr>
        </p:nvSpPr>
        <p:spPr/>
        <p:txBody>
          <a:bodyPr>
            <a:noAutofit/>
          </a:bodyPr>
          <a:lstStyle/>
          <a:p>
            <a:pPr marL="125730" indent="0">
              <a:buNone/>
            </a:pPr>
            <a:endParaRPr lang="en-US" sz="2400" dirty="0">
              <a:solidFill>
                <a:schemeClr val="tx1"/>
              </a:solidFill>
            </a:endParaRPr>
          </a:p>
          <a:p>
            <a:pPr marL="125730" indent="0">
              <a:buNone/>
            </a:pPr>
            <a:endParaRPr lang="de-DE" dirty="0"/>
          </a:p>
        </p:txBody>
      </p:sp>
      <p:sp>
        <p:nvSpPr>
          <p:cNvPr id="3" name="Titre 2">
            <a:extLst>
              <a:ext uri="{FF2B5EF4-FFF2-40B4-BE49-F238E27FC236}">
                <a16:creationId xmlns:a16="http://schemas.microsoft.com/office/drawing/2014/main" id="{FDF00702-A6A6-194F-8B81-3A1953643ADF}"/>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Chemical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6452DDF6-C0A3-774C-7388-28DB1C3BB10D}"/>
              </a:ext>
            </a:extLst>
          </p:cNvPr>
          <p:cNvSpPr>
            <a:spLocks noGrp="1"/>
          </p:cNvSpPr>
          <p:nvPr>
            <p:ph type="sldNum" sz="quarter" idx="12"/>
          </p:nvPr>
        </p:nvSpPr>
        <p:spPr/>
        <p:txBody>
          <a:bodyPr/>
          <a:lstStyle/>
          <a:p>
            <a:fld id="{E1E1CD7C-2161-7D43-862E-CE4C333CD873}" type="slidenum">
              <a:rPr lang="fr-FR" smtClean="0"/>
              <a:pPr/>
              <a:t>98</a:t>
            </a:fld>
            <a:endParaRPr lang="fr-FR" dirty="0"/>
          </a:p>
        </p:txBody>
      </p:sp>
      <p:sp>
        <p:nvSpPr>
          <p:cNvPr id="7" name="Google Shape;119;p5">
            <a:extLst>
              <a:ext uri="{FF2B5EF4-FFF2-40B4-BE49-F238E27FC236}">
                <a16:creationId xmlns:a16="http://schemas.microsoft.com/office/drawing/2014/main" id="{867E640A-5291-9326-FBA7-1609E7A70B25}"/>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9BF3FB50-FA11-D154-9E00-4EBBFDDB788D}"/>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Rechteck: abgerundete Ecken 9">
            <a:extLst>
              <a:ext uri="{FF2B5EF4-FFF2-40B4-BE49-F238E27FC236}">
                <a16:creationId xmlns:a16="http://schemas.microsoft.com/office/drawing/2014/main" id="{32EECB9A-0EA7-6D51-D5E5-9D28987E1AED}"/>
              </a:ext>
            </a:extLst>
          </p:cNvPr>
          <p:cNvSpPr/>
          <p:nvPr/>
        </p:nvSpPr>
        <p:spPr>
          <a:xfrm>
            <a:off x="1778000" y="3506787"/>
            <a:ext cx="2374900" cy="126682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a:t>
            </a:r>
            <a:r>
              <a:rPr lang="en-US" sz="2400" noProof="0" dirty="0" err="1"/>
              <a:t>hemical</a:t>
            </a:r>
            <a:r>
              <a:rPr lang="en-US" sz="2400" noProof="0" dirty="0"/>
              <a:t> Propulsion Systems</a:t>
            </a:r>
          </a:p>
        </p:txBody>
      </p:sp>
      <p:cxnSp>
        <p:nvCxnSpPr>
          <p:cNvPr id="21" name="Gerade Verbindung mit Pfeil 20">
            <a:extLst>
              <a:ext uri="{FF2B5EF4-FFF2-40B4-BE49-F238E27FC236}">
                <a16:creationId xmlns:a16="http://schemas.microsoft.com/office/drawing/2014/main" id="{430EE2B2-D2A8-509E-D087-4CEE07191848}"/>
              </a:ext>
            </a:extLst>
          </p:cNvPr>
          <p:cNvCxnSpPr>
            <a:cxnSpLocks/>
            <a:stCxn id="31" idx="3"/>
            <a:endCxn id="34" idx="1"/>
          </p:cNvCxnSpPr>
          <p:nvPr/>
        </p:nvCxnSpPr>
        <p:spPr>
          <a:xfrm flipV="1">
            <a:off x="7036106" y="1956185"/>
            <a:ext cx="424580" cy="1510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abgerundete Ecken 30">
            <a:extLst>
              <a:ext uri="{FF2B5EF4-FFF2-40B4-BE49-F238E27FC236}">
                <a16:creationId xmlns:a16="http://schemas.microsoft.com/office/drawing/2014/main" id="{DE4BB4D8-76EC-4129-45B1-25DFA04165F9}"/>
              </a:ext>
            </a:extLst>
          </p:cNvPr>
          <p:cNvSpPr/>
          <p:nvPr/>
        </p:nvSpPr>
        <p:spPr>
          <a:xfrm>
            <a:off x="4661206" y="2910869"/>
            <a:ext cx="2374900" cy="111125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Combustion</a:t>
            </a:r>
          </a:p>
        </p:txBody>
      </p:sp>
      <p:sp>
        <p:nvSpPr>
          <p:cNvPr id="32" name="Rechteck: abgerundete Ecken 31">
            <a:extLst>
              <a:ext uri="{FF2B5EF4-FFF2-40B4-BE49-F238E27FC236}">
                <a16:creationId xmlns:a16="http://schemas.microsoft.com/office/drawing/2014/main" id="{A7E7D173-6B8B-8A47-6E13-EAC704737D0B}"/>
              </a:ext>
            </a:extLst>
          </p:cNvPr>
          <p:cNvSpPr/>
          <p:nvPr/>
        </p:nvSpPr>
        <p:spPr>
          <a:xfrm>
            <a:off x="4661207" y="5495630"/>
            <a:ext cx="2374900" cy="1111252"/>
          </a:xfrm>
          <a:prstGeom prst="roundRect">
            <a:avLst/>
          </a:prstGeom>
          <a:solidFill>
            <a:srgbClr val="7030A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noProof="0" dirty="0"/>
              <a:t>Detonation</a:t>
            </a:r>
          </a:p>
        </p:txBody>
      </p:sp>
      <p:sp>
        <p:nvSpPr>
          <p:cNvPr id="34" name="Rechteck: abgerundete Ecken 33">
            <a:extLst>
              <a:ext uri="{FF2B5EF4-FFF2-40B4-BE49-F238E27FC236}">
                <a16:creationId xmlns:a16="http://schemas.microsoft.com/office/drawing/2014/main" id="{4DBE42CD-99F0-33EA-8DC4-AB7724656C5D}"/>
              </a:ext>
            </a:extLst>
          </p:cNvPr>
          <p:cNvSpPr/>
          <p:nvPr/>
        </p:nvSpPr>
        <p:spPr>
          <a:xfrm>
            <a:off x="7460686" y="1606561"/>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Liquid propulsion systems</a:t>
            </a:r>
            <a:endParaRPr lang="en-US" sz="2400" noProof="0" dirty="0"/>
          </a:p>
        </p:txBody>
      </p:sp>
      <p:sp>
        <p:nvSpPr>
          <p:cNvPr id="36" name="Rechteck: abgerundete Ecken 35">
            <a:extLst>
              <a:ext uri="{FF2B5EF4-FFF2-40B4-BE49-F238E27FC236}">
                <a16:creationId xmlns:a16="http://schemas.microsoft.com/office/drawing/2014/main" id="{E257DFAF-A032-7BC5-F02F-438042A9CBB9}"/>
              </a:ext>
            </a:extLst>
          </p:cNvPr>
          <p:cNvSpPr/>
          <p:nvPr/>
        </p:nvSpPr>
        <p:spPr>
          <a:xfrm>
            <a:off x="7460685" y="5233930"/>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Rotation Detonation Engine</a:t>
            </a:r>
            <a:endParaRPr lang="en-US" sz="2400" noProof="0" dirty="0"/>
          </a:p>
        </p:txBody>
      </p:sp>
      <p:sp>
        <p:nvSpPr>
          <p:cNvPr id="37" name="Rechteck: abgerundete Ecken 36">
            <a:extLst>
              <a:ext uri="{FF2B5EF4-FFF2-40B4-BE49-F238E27FC236}">
                <a16:creationId xmlns:a16="http://schemas.microsoft.com/office/drawing/2014/main" id="{398C5904-5833-5C8A-7063-093D0A510013}"/>
              </a:ext>
            </a:extLst>
          </p:cNvPr>
          <p:cNvSpPr/>
          <p:nvPr/>
        </p:nvSpPr>
        <p:spPr>
          <a:xfrm>
            <a:off x="7451178" y="6046990"/>
            <a:ext cx="4587233" cy="69924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Pulse Detonation Engine</a:t>
            </a:r>
            <a:endParaRPr lang="en-US" sz="2400" noProof="0" dirty="0"/>
          </a:p>
        </p:txBody>
      </p:sp>
      <p:cxnSp>
        <p:nvCxnSpPr>
          <p:cNvPr id="33" name="Gerade Verbindung mit Pfeil 32">
            <a:extLst>
              <a:ext uri="{FF2B5EF4-FFF2-40B4-BE49-F238E27FC236}">
                <a16:creationId xmlns:a16="http://schemas.microsoft.com/office/drawing/2014/main" id="{3D019862-24B6-8C9F-D7D4-79CB860336E2}"/>
              </a:ext>
            </a:extLst>
          </p:cNvPr>
          <p:cNvCxnSpPr>
            <a:cxnSpLocks/>
            <a:stCxn id="32" idx="3"/>
            <a:endCxn id="36" idx="1"/>
          </p:cNvCxnSpPr>
          <p:nvPr/>
        </p:nvCxnSpPr>
        <p:spPr>
          <a:xfrm flipV="1">
            <a:off x="7036107" y="5583554"/>
            <a:ext cx="424578" cy="4677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6862790E-F068-B222-2FD9-0A0E910CA9EB}"/>
              </a:ext>
            </a:extLst>
          </p:cNvPr>
          <p:cNvCxnSpPr>
            <a:cxnSpLocks/>
            <a:stCxn id="32" idx="3"/>
            <a:endCxn id="37" idx="1"/>
          </p:cNvCxnSpPr>
          <p:nvPr/>
        </p:nvCxnSpPr>
        <p:spPr>
          <a:xfrm>
            <a:off x="7036107" y="6051256"/>
            <a:ext cx="415071" cy="3453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99D6547-3A7D-770F-A1B0-DCAF98179B44}"/>
              </a:ext>
            </a:extLst>
          </p:cNvPr>
          <p:cNvCxnSpPr>
            <a:cxnSpLocks/>
            <a:stCxn id="10" idx="3"/>
            <a:endCxn id="32" idx="1"/>
          </p:cNvCxnSpPr>
          <p:nvPr/>
        </p:nvCxnSpPr>
        <p:spPr>
          <a:xfrm>
            <a:off x="4152900" y="4140200"/>
            <a:ext cx="508307" cy="1911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hteck: abgerundete Ecken 26">
            <a:extLst>
              <a:ext uri="{FF2B5EF4-FFF2-40B4-BE49-F238E27FC236}">
                <a16:creationId xmlns:a16="http://schemas.microsoft.com/office/drawing/2014/main" id="{9FEA0DEE-3820-CD5B-C16F-DA23CE0A68F5}"/>
              </a:ext>
            </a:extLst>
          </p:cNvPr>
          <p:cNvSpPr/>
          <p:nvPr/>
        </p:nvSpPr>
        <p:spPr>
          <a:xfrm>
            <a:off x="7460685" y="768034"/>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Gaseous propulsion systems</a:t>
            </a:r>
            <a:endParaRPr lang="en-US" sz="2400" noProof="0" dirty="0"/>
          </a:p>
        </p:txBody>
      </p:sp>
      <p:cxnSp>
        <p:nvCxnSpPr>
          <p:cNvPr id="30" name="Gerade Verbindung mit Pfeil 29">
            <a:extLst>
              <a:ext uri="{FF2B5EF4-FFF2-40B4-BE49-F238E27FC236}">
                <a16:creationId xmlns:a16="http://schemas.microsoft.com/office/drawing/2014/main" id="{243938D2-9807-EC4D-B68C-FB7E41A9DC09}"/>
              </a:ext>
            </a:extLst>
          </p:cNvPr>
          <p:cNvCxnSpPr>
            <a:cxnSpLocks/>
            <a:stCxn id="10" idx="3"/>
            <a:endCxn id="31" idx="1"/>
          </p:cNvCxnSpPr>
          <p:nvPr/>
        </p:nvCxnSpPr>
        <p:spPr>
          <a:xfrm flipV="1">
            <a:off x="4152900" y="3466495"/>
            <a:ext cx="508306" cy="673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abgerundete Ecken 37">
            <a:extLst>
              <a:ext uri="{FF2B5EF4-FFF2-40B4-BE49-F238E27FC236}">
                <a16:creationId xmlns:a16="http://schemas.microsoft.com/office/drawing/2014/main" id="{6EDB2494-90AC-7868-C857-8F6C3564351B}"/>
              </a:ext>
            </a:extLst>
          </p:cNvPr>
          <p:cNvSpPr/>
          <p:nvPr/>
        </p:nvSpPr>
        <p:spPr>
          <a:xfrm>
            <a:off x="7460685" y="2419621"/>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Gelled propulsion systems</a:t>
            </a:r>
            <a:endParaRPr lang="en-US" sz="2400" noProof="0" dirty="0"/>
          </a:p>
        </p:txBody>
      </p:sp>
      <p:sp>
        <p:nvSpPr>
          <p:cNvPr id="39" name="Rechteck: abgerundete Ecken 38">
            <a:extLst>
              <a:ext uri="{FF2B5EF4-FFF2-40B4-BE49-F238E27FC236}">
                <a16:creationId xmlns:a16="http://schemas.microsoft.com/office/drawing/2014/main" id="{E66541A9-7AAF-B606-734B-DA113A73B9A1}"/>
              </a:ext>
            </a:extLst>
          </p:cNvPr>
          <p:cNvSpPr/>
          <p:nvPr/>
        </p:nvSpPr>
        <p:spPr>
          <a:xfrm>
            <a:off x="7460684" y="3247424"/>
            <a:ext cx="4587233" cy="699247"/>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Hybrid propulsion systems</a:t>
            </a:r>
            <a:endParaRPr lang="en-US" sz="2400" noProof="0" dirty="0"/>
          </a:p>
        </p:txBody>
      </p:sp>
      <p:sp>
        <p:nvSpPr>
          <p:cNvPr id="40" name="Rechteck: abgerundete Ecken 39">
            <a:extLst>
              <a:ext uri="{FF2B5EF4-FFF2-40B4-BE49-F238E27FC236}">
                <a16:creationId xmlns:a16="http://schemas.microsoft.com/office/drawing/2014/main" id="{47B9DD3A-A7BA-EC1D-BE52-211F194AC83F}"/>
              </a:ext>
            </a:extLst>
          </p:cNvPr>
          <p:cNvSpPr/>
          <p:nvPr/>
        </p:nvSpPr>
        <p:spPr>
          <a:xfrm>
            <a:off x="7492584" y="4042424"/>
            <a:ext cx="4587233" cy="699247"/>
          </a:xfrm>
          <a:prstGeom prst="roundRect">
            <a:avLst/>
          </a:prstGeom>
          <a:solidFill>
            <a:schemeClr val="accent5">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Solid propulsion systems</a:t>
            </a:r>
            <a:endParaRPr lang="en-US" sz="2400" noProof="0" dirty="0"/>
          </a:p>
        </p:txBody>
      </p:sp>
      <p:cxnSp>
        <p:nvCxnSpPr>
          <p:cNvPr id="42" name="Gerade Verbindung mit Pfeil 41">
            <a:extLst>
              <a:ext uri="{FF2B5EF4-FFF2-40B4-BE49-F238E27FC236}">
                <a16:creationId xmlns:a16="http://schemas.microsoft.com/office/drawing/2014/main" id="{B8EBD251-C25D-4177-8E6A-9F45B127855C}"/>
              </a:ext>
            </a:extLst>
          </p:cNvPr>
          <p:cNvCxnSpPr>
            <a:cxnSpLocks/>
            <a:stCxn id="31" idx="3"/>
            <a:endCxn id="27" idx="1"/>
          </p:cNvCxnSpPr>
          <p:nvPr/>
        </p:nvCxnSpPr>
        <p:spPr>
          <a:xfrm flipV="1">
            <a:off x="7036106" y="1117658"/>
            <a:ext cx="424579" cy="23488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2CD85594-A578-32EA-E2FA-A4F053AAC628}"/>
              </a:ext>
            </a:extLst>
          </p:cNvPr>
          <p:cNvCxnSpPr>
            <a:cxnSpLocks/>
            <a:stCxn id="31" idx="3"/>
            <a:endCxn id="38" idx="1"/>
          </p:cNvCxnSpPr>
          <p:nvPr/>
        </p:nvCxnSpPr>
        <p:spPr>
          <a:xfrm flipV="1">
            <a:off x="7036106" y="2769245"/>
            <a:ext cx="424579" cy="6972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27088EBB-540F-790F-4526-FDAE3B3CAE09}"/>
              </a:ext>
            </a:extLst>
          </p:cNvPr>
          <p:cNvCxnSpPr>
            <a:cxnSpLocks/>
            <a:stCxn id="31" idx="3"/>
            <a:endCxn id="39" idx="1"/>
          </p:cNvCxnSpPr>
          <p:nvPr/>
        </p:nvCxnSpPr>
        <p:spPr>
          <a:xfrm>
            <a:off x="7036106" y="3466495"/>
            <a:ext cx="424578" cy="1305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A7F7398-95D9-0480-DC08-7F97551ABEEF}"/>
              </a:ext>
            </a:extLst>
          </p:cNvPr>
          <p:cNvCxnSpPr>
            <a:cxnSpLocks/>
            <a:stCxn id="31" idx="3"/>
            <a:endCxn id="40" idx="1"/>
          </p:cNvCxnSpPr>
          <p:nvPr/>
        </p:nvCxnSpPr>
        <p:spPr>
          <a:xfrm>
            <a:off x="7036106" y="3466495"/>
            <a:ext cx="456478" cy="9255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760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D2150-2836-BC58-2040-0C8ADABCADB9}"/>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597EFF5-70D5-3139-43A4-BEA269311288}"/>
              </a:ext>
            </a:extLst>
          </p:cNvPr>
          <p:cNvSpPr>
            <a:spLocks noGrp="1"/>
          </p:cNvSpPr>
          <p:nvPr>
            <p:ph idx="1"/>
          </p:nvPr>
        </p:nvSpPr>
        <p:spPr/>
        <p:txBody>
          <a:bodyPr>
            <a:noAutofit/>
          </a:bodyPr>
          <a:lstStyle/>
          <a:p>
            <a:pPr marL="0" indent="0">
              <a:lnSpc>
                <a:spcPct val="100000"/>
              </a:lnSpc>
              <a:spcBef>
                <a:spcPts val="600"/>
              </a:spcBef>
              <a:buNone/>
            </a:pPr>
            <a:r>
              <a:rPr lang="en-US" dirty="0">
                <a:solidFill>
                  <a:schemeClr val="tx1"/>
                </a:solidFill>
              </a:rPr>
              <a:t>Chemical Propulsion Systems:</a:t>
            </a:r>
          </a:p>
          <a:p>
            <a:pPr marL="360000" lvl="1" indent="-270000">
              <a:lnSpc>
                <a:spcPct val="100000"/>
              </a:lnSpc>
              <a:spcBef>
                <a:spcPts val="600"/>
              </a:spcBef>
              <a:buSzPct val="100000"/>
              <a:buFont typeface="Noto Sans Symbols"/>
              <a:buChar char="▪"/>
            </a:pPr>
            <a:r>
              <a:rPr lang="en-US" sz="2200" dirty="0"/>
              <a:t>Gaseous propulsion systems</a:t>
            </a:r>
          </a:p>
          <a:p>
            <a:pPr marL="360000" lvl="1" indent="-270000">
              <a:lnSpc>
                <a:spcPct val="100000"/>
              </a:lnSpc>
              <a:spcBef>
                <a:spcPts val="600"/>
              </a:spcBef>
              <a:buSzPct val="100000"/>
              <a:buFont typeface="Noto Sans Symbols"/>
              <a:buChar char="▪"/>
            </a:pPr>
            <a:r>
              <a:rPr lang="en-US" sz="2200" dirty="0"/>
              <a:t>Liquid propulsion systems</a:t>
            </a:r>
          </a:p>
          <a:p>
            <a:pPr marL="360000" lvl="1" indent="-270000">
              <a:lnSpc>
                <a:spcPct val="100000"/>
              </a:lnSpc>
              <a:spcBef>
                <a:spcPts val="600"/>
              </a:spcBef>
              <a:buSzPct val="100000"/>
              <a:buFont typeface="Noto Sans Symbols"/>
              <a:buChar char="▪"/>
            </a:pPr>
            <a:r>
              <a:rPr lang="en-US" sz="2200" dirty="0"/>
              <a:t>Gelled propulsion systems</a:t>
            </a:r>
          </a:p>
          <a:p>
            <a:pPr marL="360000" lvl="1" indent="-270000">
              <a:lnSpc>
                <a:spcPct val="100000"/>
              </a:lnSpc>
              <a:spcBef>
                <a:spcPts val="600"/>
              </a:spcBef>
              <a:buSzPct val="100000"/>
              <a:buFont typeface="Noto Sans Symbols"/>
              <a:buChar char="▪"/>
            </a:pPr>
            <a:r>
              <a:rPr lang="en-US" sz="2200" dirty="0"/>
              <a:t>Solid propulsion systems</a:t>
            </a:r>
          </a:p>
          <a:p>
            <a:pPr marL="360000" lvl="1" indent="-270000">
              <a:lnSpc>
                <a:spcPct val="100000"/>
              </a:lnSpc>
              <a:spcBef>
                <a:spcPts val="600"/>
              </a:spcBef>
              <a:buSzPct val="100000"/>
              <a:buFont typeface="Noto Sans Symbols"/>
              <a:buChar char="▪"/>
            </a:pPr>
            <a:r>
              <a:rPr lang="en-US" sz="2200" b="1" u="sng" dirty="0"/>
              <a:t>Hybrid (liquid / solid) propulsion systems</a:t>
            </a:r>
          </a:p>
        </p:txBody>
      </p:sp>
      <p:sp>
        <p:nvSpPr>
          <p:cNvPr id="3" name="Titre 2">
            <a:extLst>
              <a:ext uri="{FF2B5EF4-FFF2-40B4-BE49-F238E27FC236}">
                <a16:creationId xmlns:a16="http://schemas.microsoft.com/office/drawing/2014/main" id="{157B5C51-BADB-D1B5-1AF3-3300AAF0C8F5}"/>
              </a:ext>
            </a:extLst>
          </p:cNvPr>
          <p:cNvSpPr>
            <a:spLocks noGrp="1"/>
          </p:cNvSpPr>
          <p:nvPr>
            <p:ph type="title"/>
          </p:nvPr>
        </p:nvSpPr>
        <p:spPr>
          <a:xfrm>
            <a:off x="1206000" y="176399"/>
            <a:ext cx="5400000" cy="1800000"/>
          </a:xfrm>
          <a:solidFill>
            <a:schemeClr val="tx1"/>
          </a:solidFill>
        </p:spPr>
        <p:txBody>
          <a:bodyPr anchor="ctr">
            <a:normAutofit fontScale="90000"/>
          </a:bodyPr>
          <a:lstStyle/>
          <a:p>
            <a:r>
              <a:rPr lang="en-US" dirty="0">
                <a:solidFill>
                  <a:schemeClr val="bg1"/>
                </a:solidFill>
              </a:rPr>
              <a:t>Which Hybrid Propulsion Systems exist?</a:t>
            </a:r>
            <a:endParaRPr lang="fr-FR" dirty="0">
              <a:solidFill>
                <a:schemeClr val="bg1"/>
              </a:solidFill>
            </a:endParaRPr>
          </a:p>
        </p:txBody>
      </p:sp>
      <p:sp>
        <p:nvSpPr>
          <p:cNvPr id="6" name="Espace réservé du numéro de diapositive 5">
            <a:extLst>
              <a:ext uri="{FF2B5EF4-FFF2-40B4-BE49-F238E27FC236}">
                <a16:creationId xmlns:a16="http://schemas.microsoft.com/office/drawing/2014/main" id="{A2379649-A417-0314-5633-EA485F086A16}"/>
              </a:ext>
            </a:extLst>
          </p:cNvPr>
          <p:cNvSpPr>
            <a:spLocks noGrp="1"/>
          </p:cNvSpPr>
          <p:nvPr>
            <p:ph type="sldNum" sz="quarter" idx="12"/>
          </p:nvPr>
        </p:nvSpPr>
        <p:spPr/>
        <p:txBody>
          <a:bodyPr/>
          <a:lstStyle/>
          <a:p>
            <a:fld id="{E1E1CD7C-2161-7D43-862E-CE4C333CD873}" type="slidenum">
              <a:rPr lang="fr-FR" smtClean="0"/>
              <a:pPr/>
              <a:t>99</a:t>
            </a:fld>
            <a:endParaRPr lang="fr-FR" dirty="0"/>
          </a:p>
        </p:txBody>
      </p:sp>
      <p:sp>
        <p:nvSpPr>
          <p:cNvPr id="7" name="Google Shape;119;p5">
            <a:extLst>
              <a:ext uri="{FF2B5EF4-FFF2-40B4-BE49-F238E27FC236}">
                <a16:creationId xmlns:a16="http://schemas.microsoft.com/office/drawing/2014/main" id="{3450BA03-E346-94D3-B71C-BA569670D66B}"/>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0285FDB6-173E-A593-5DDA-BB25468EF58C}"/>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L5</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 Propulsion Systems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581382138"/>
      </p:ext>
    </p:extLst>
  </p:cSld>
  <p:clrMapOvr>
    <a:masterClrMapping/>
  </p:clrMapOvr>
</p:sld>
</file>

<file path=ppt/theme/theme1.xml><?xml version="1.0" encoding="utf-8"?>
<a:theme xmlns:a="http://schemas.openxmlformats.org/drawingml/2006/main" name="EPFL eSpace">
  <a:themeElements>
    <a:clrScheme name="EPFL">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11931</Words>
  <Application>Microsoft Office PowerPoint</Application>
  <PresentationFormat>Breitbild</PresentationFormat>
  <Paragraphs>2000</Paragraphs>
  <Slides>211</Slides>
  <Notes>0</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211</vt:i4>
      </vt:variant>
    </vt:vector>
  </HeadingPairs>
  <TitlesOfParts>
    <vt:vector size="221" baseType="lpstr">
      <vt:lpstr>Arial</vt:lpstr>
      <vt:lpstr>Symbol</vt:lpstr>
      <vt:lpstr>Cambria Math</vt:lpstr>
      <vt:lpstr>Calibri</vt:lpstr>
      <vt:lpstr>Microsoft YaHei</vt:lpstr>
      <vt:lpstr>Libre Franklin</vt:lpstr>
      <vt:lpstr>Noto Sans Symbols</vt:lpstr>
      <vt:lpstr>Microsoft Sans Serif</vt:lpstr>
      <vt:lpstr>Wingdings</vt:lpstr>
      <vt:lpstr>EPFL eSpace</vt:lpstr>
      <vt:lpstr>EPFL  Space Center eSpace</vt:lpstr>
      <vt:lpstr>Lecture # 5 Introduction &amp; General Course Information</vt:lpstr>
      <vt:lpstr>Test Facility Visit</vt:lpstr>
      <vt:lpstr>Feedback</vt:lpstr>
      <vt:lpstr>Type V Pressure Vessels</vt:lpstr>
      <vt:lpstr>Type V Pressure Vessels</vt:lpstr>
      <vt:lpstr>Type V Pressure Vessels</vt:lpstr>
      <vt:lpstr>Exercise</vt:lpstr>
      <vt:lpstr>Exercise</vt:lpstr>
      <vt:lpstr>Lecture # 5 Chemical Propulsion Systems</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Liquid Bi-propellant Propulsion Systems exist?</vt:lpstr>
      <vt:lpstr>Which Chemical Propulsion Systems exist?</vt:lpstr>
      <vt:lpstr>Which Chemical Propulsion Systems exist?</vt:lpstr>
      <vt:lpstr>Which Chemical Propulsion Systems exist?</vt:lpstr>
      <vt:lpstr>Which Liquid Tri-propellant Propulsion Systems exist?</vt:lpstr>
      <vt:lpstr>Which Liquid Bi-propellant Propulsion Systems exist?</vt:lpstr>
      <vt:lpstr>Which Liquid Tri-propellant Propulsion Systems exist?</vt:lpstr>
      <vt:lpstr>Which Liquid Tri-propellant Propulsion Systems exist?</vt:lpstr>
      <vt:lpstr>Which Liquid Tri-propellant Propulsion Systems exist?</vt:lpstr>
      <vt:lpstr>Which Liquid Tri-propellant Propulsion Systems exist?</vt:lpstr>
      <vt:lpstr>Which Liquid Tri-propellant Propulsion Systems exist?</vt:lpstr>
      <vt:lpstr>Which Chemical Propulsion Systems exist?</vt:lpstr>
      <vt:lpstr>Which Gelled Propulsion Systems exist?</vt:lpstr>
      <vt:lpstr>Which Gelled Propulsion Systems exist?</vt:lpstr>
      <vt:lpstr>Which Gelled Propulsion Systems exist?</vt:lpstr>
      <vt:lpstr>Which Gelled Propulsion Systems exist?</vt:lpstr>
      <vt:lpstr>Which Gelled Propulsion Systems exist?</vt:lpstr>
      <vt:lpstr>Which Gelled Propulsion Systems exist?</vt:lpstr>
      <vt:lpstr>Which Chemical Propulsion Systems exist?</vt:lpstr>
      <vt:lpstr>Which Solid Propulsion Systems exist?</vt:lpstr>
      <vt:lpstr>Which Solid Propulsion Systems exist?</vt:lpstr>
      <vt:lpstr>Which Solid Propulsion Systems exist?</vt:lpstr>
      <vt:lpstr>Which Solid Propulsion Systems exist?</vt:lpstr>
      <vt:lpstr>Which Solid Propulsion Systems exist?</vt:lpstr>
      <vt:lpstr>Which Solid Propulsion Systems exist?</vt:lpstr>
      <vt:lpstr>Which Solid Propulsion Systems exist?</vt:lpstr>
      <vt:lpstr>Which Solid Propulsion Systems exist?</vt:lpstr>
      <vt:lpstr>Which Solid Propulsion Systems exist?</vt:lpstr>
      <vt:lpstr>Which Solid Propulsion Systems exist?</vt:lpstr>
      <vt:lpstr>Which Solid Propulsion Systems exist?</vt:lpstr>
      <vt:lpstr>Which Solid Propulsion Systems exist?</vt:lpstr>
      <vt:lpstr>Which Solid Propulsion Systems exist?</vt:lpstr>
      <vt:lpstr>Which Solid Propulsion Systems exist?</vt:lpstr>
      <vt:lpstr>Which Solid Propulsion Systems exist?</vt:lpstr>
      <vt:lpstr>Which Solid Propulsion Systems exist?</vt:lpstr>
      <vt:lpstr>Which Solid Propulsion Systems exist?</vt:lpstr>
      <vt:lpstr>Which Solid Propulsion Systems exist?</vt:lpstr>
      <vt:lpstr>Which Solid Propulsion Systems exist?</vt:lpstr>
      <vt:lpstr>Which Solid Propulsion Systems exist?</vt:lpstr>
      <vt:lpstr>Which Solid Propulsion Systems exist?</vt:lpstr>
      <vt:lpstr>Which Solid Propulsion Systems exist?</vt:lpstr>
      <vt:lpstr>Which Solid Propulsion Systems exist?</vt:lpstr>
      <vt:lpstr>Which Solid Propulsion Systems exist?</vt:lpstr>
      <vt:lpstr>Which Solid Propulsion Systems exist?</vt:lpstr>
      <vt:lpstr>Which Solid Propulsion Systems exist?</vt:lpstr>
      <vt:lpstr>Which Chemical Propulsion Systems exist?</vt:lpstr>
      <vt:lpstr>Which Hybrid Propulsion Systems exist?</vt:lpstr>
      <vt:lpstr>Which Hybrid Propulsion Systems exist?</vt:lpstr>
      <vt:lpstr>Which Hybrid Propulsion Systems exist?</vt:lpstr>
      <vt:lpstr>Which Hybrid Propulsion Systems exist?</vt:lpstr>
      <vt:lpstr>Which Hybrid Propulsion Systems exist?</vt:lpstr>
      <vt:lpstr>Which Hybrid Propulsion Systems exist?</vt:lpstr>
      <vt:lpstr>Which Hybrid Propulsion Systems exist?</vt:lpstr>
      <vt:lpstr>Which Hybrid Propulsion Systems exist?</vt:lpstr>
      <vt:lpstr>Which Hybrid Propulsion Systems exist?</vt:lpstr>
      <vt:lpstr>Which Hybrid Propulsion Systems exist?</vt:lpstr>
      <vt:lpstr>Which Hybrid Propulsion Systems exist?</vt:lpstr>
      <vt:lpstr>Which Hybrid Propulsion Systems exist?</vt:lpstr>
      <vt:lpstr>Which Hybrid Propulsion Systems exist?</vt:lpstr>
      <vt:lpstr>Which Hybrid Propulsion Systems exist?</vt:lpstr>
      <vt:lpstr>Which Hybrid Propulsion Systems exist?</vt:lpstr>
      <vt:lpstr>Which Hybrid Propulsion Systems exist?</vt:lpstr>
      <vt:lpstr>Which Chemical Propulsion Systems exist?</vt:lpstr>
      <vt:lpstr>Which Chemical Propulsion Systems exist?</vt:lpstr>
      <vt:lpstr>Which Chemical Propulsion Systems exist?</vt:lpstr>
      <vt:lpstr>Which Chemical Propulsion Systems exist?</vt:lpstr>
      <vt:lpstr>Which Chemical Propulsion Systems exist?</vt:lpstr>
      <vt:lpstr>Which Chemical Propulsion Systems exist?</vt:lpstr>
      <vt:lpstr>Which Chemical Propulsion Systems exist?</vt:lpstr>
      <vt:lpstr>Lecture # 5 Eletrical Propulsion Systems</vt:lpstr>
      <vt:lpstr>Which Electrical Propulsion Systems exist?</vt:lpstr>
      <vt:lpstr>Which Electrical Propulsion Systems exist?</vt:lpstr>
      <vt:lpstr>PowerPoint-Präsentation</vt:lpstr>
      <vt:lpstr>Electrical Propulsion Systems</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PowerPoint-Präsentation</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PowerPoint-Präsentation</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Gridded Ion Electric Propulsion Systems exist (9/70)?</vt:lpstr>
      <vt:lpstr>Which Gridded Ion Electric Propulsion Systems exist (10/70)?</vt:lpstr>
      <vt:lpstr>Which Gridded Ion Electric Propulsion Systems exist (8/x)?</vt:lpstr>
      <vt:lpstr>Which Gridded Ion Electric Propulsion Systems exist (13/70)?</vt:lpstr>
      <vt:lpstr>Which Gridded Ion Electric Propulsion Systems exist (14/70)?</vt:lpstr>
      <vt:lpstr>Which Gridded Ion Electric Propulsion Systems exist (15/70)?</vt:lpstr>
      <vt:lpstr>Which Gridded Ion Electric Propulsion Systems exist (12/x)?</vt:lpstr>
      <vt:lpstr>Which Gridded Ion Electric Propulsion Systems exist (17/70)?</vt:lpstr>
      <vt:lpstr>Which Gridded Ion Electric Propulsion Systems exist (18/70)?</vt:lpstr>
      <vt:lpstr>Which Gridded Ion Electric Propulsion Systems exist (19/70)?</vt:lpstr>
      <vt:lpstr>Which Gridded Ion Electric Propulsion Systems exist (20/70)?</vt:lpstr>
      <vt:lpstr>Which Gridded Ion Electric Propulsion Systems exist (21/70)?</vt:lpstr>
      <vt:lpstr>Which Gridded Ion Electric Propulsion Systems exist (24/70)?</vt:lpstr>
      <vt:lpstr>Which Gridded Ion Electric Propulsion Systems exist (40/70)?</vt:lpstr>
      <vt:lpstr>Which Gridded Ion Electric Propulsion Systems exist (41/70)?</vt:lpstr>
      <vt:lpstr>Which Gridded Ion Electric Propulsion Systems exist (43/70)?</vt:lpstr>
      <vt:lpstr>Huge thruster have the problem at</vt:lpstr>
      <vt:lpstr>Which Gridded Ion Electric Propulsion Systems exist (45/70)?</vt:lpstr>
      <vt:lpstr>Which Gridded Ion Electric Propulsion Systems exist (46/70)?</vt:lpstr>
      <vt:lpstr>Which Gridded Ion Electric Propulsion Systems exist (47/70)?</vt:lpstr>
      <vt:lpstr>Which Gridded Ion Electric Propulsion Systems exist (48/70)?</vt:lpstr>
      <vt:lpstr>Which Gridded Ion Electric Propulsion Systems exist (49/70)?</vt:lpstr>
      <vt:lpstr>Huge thruster have the problem at</vt:lpstr>
      <vt:lpstr>Which Gridded Ion Electric Propulsion Systems exist (51/70)?</vt:lpstr>
      <vt:lpstr>Which Gridded Ion Electric Propulsion Systems exist (52/70)?</vt:lpstr>
      <vt:lpstr>Which Gridded Ion Electric Propulsion Systems exist (53/70)?</vt:lpstr>
      <vt:lpstr>Which Gridded Ion Electric Propulsion Systems exist (47/x)?</vt:lpstr>
      <vt:lpstr>Which Gridded Ion Electric Propulsion Systems exist (58/70)?</vt:lpstr>
      <vt:lpstr>PowerPoint-Präsentation</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PowerPoint-Präsentation</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PowerPoint-Präsentation</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Which Electrical Propulsion Systems exist?</vt:lpstr>
      <vt:lpstr>PowerPoint-Präsentation</vt:lpstr>
      <vt:lpstr>Which Electrical Propulsion Systems exist?</vt:lpstr>
      <vt:lpstr>Which Electrical Propulsion Systems exist?</vt:lpstr>
      <vt:lpstr>Which Electrical Propulsion Systems exist?</vt:lpstr>
      <vt:lpstr>Which Electrical Propulsion Systems exist?</vt:lpstr>
      <vt:lpstr>Back-up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EPFL Space Center eSpace</dc:title>
  <dc:creator>Andrew Crawford</dc:creator>
  <cp:lastModifiedBy>Jaeger, Markus</cp:lastModifiedBy>
  <cp:revision>235</cp:revision>
  <dcterms:created xsi:type="dcterms:W3CDTF">2019-11-01T10:56:50Z</dcterms:created>
  <dcterms:modified xsi:type="dcterms:W3CDTF">2025-04-08T05:21:57Z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bb4d9cd7-8eaa-422a-a924-3f582c8f44cb</vt:lpwstr>
  </property>
  <property fmtid="{D5CDD505-2E9C-101B-9397-08002B2CF9AE}" pid="3" name="TaggedBy">
    <vt:lpwstr>JAMA188</vt:lpwstr>
  </property>
  <property fmtid="{D5CDD505-2E9C-101B-9397-08002B2CF9AE}" pid="4" name="L">
    <vt:lpwstr>XXPRI</vt:lpwstr>
  </property>
  <property fmtid="{D5CDD505-2E9C-101B-9397-08002B2CF9AE}" pid="5" name="STAMP">
    <vt:lpwstr>NO</vt:lpwstr>
  </property>
</Properties>
</file>